
<file path=[Content_Types].xml><?xml version="1.0" encoding="utf-8"?>
<Types xmlns="http://schemas.openxmlformats.org/package/2006/content-types">
  <Default Extension="jpeg" ContentType="image/jpeg"/>
  <Default Extension="jpg" ContentType="image/jpeg"/>
  <Default Extension="m4a" ContentType="audio/mp4"/>
  <Default Extension="mov" ContentType="video/quicktime"/>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6" r:id="rId2"/>
    <p:sldId id="268" r:id="rId3"/>
    <p:sldId id="274" r:id="rId4"/>
    <p:sldId id="270" r:id="rId5"/>
    <p:sldId id="271" r:id="rId6"/>
    <p:sldId id="273" r:id="rId7"/>
    <p:sldId id="27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7BE"/>
    <a:srgbClr val="7AB7CA"/>
    <a:srgbClr val="98C5D8"/>
    <a:srgbClr val="C2E1F5"/>
    <a:srgbClr val="002D86"/>
    <a:srgbClr val="183E62"/>
    <a:srgbClr val="1034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4724"/>
  </p:normalViewPr>
  <p:slideViewPr>
    <p:cSldViewPr snapToGrid="0" snapToObjects="1">
      <p:cViewPr varScale="1">
        <p:scale>
          <a:sx n="74" d="100"/>
          <a:sy n="74" d="100"/>
        </p:scale>
        <p:origin x="1222" y="22"/>
      </p:cViewPr>
      <p:guideLst>
        <p:guide orient="horz" pos="2160"/>
        <p:guide pos="38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2"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Youths Investing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F36C-43BA-A150-E7AF727E3DDE}"/>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F36C-43BA-A150-E7AF727E3DDE}"/>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F36C-43BA-A150-E7AF727E3DDE}"/>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F36C-43BA-A150-E7AF727E3D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Do not Invest</c:v>
                </c:pt>
                <c:pt idx="1">
                  <c:v>Invest</c:v>
                </c:pt>
              </c:strCache>
            </c:strRef>
          </c:cat>
          <c:val>
            <c:numRef>
              <c:f>Sheet1!$B$2:$B$5</c:f>
              <c:numCache>
                <c:formatCode>#\ ?/?</c:formatCode>
                <c:ptCount val="4"/>
                <c:pt idx="0">
                  <c:v>0.66666666666666696</c:v>
                </c:pt>
                <c:pt idx="1">
                  <c:v>0.33333333333333298</c:v>
                </c:pt>
              </c:numCache>
            </c:numRef>
          </c:val>
          <c:extLst>
            <c:ext xmlns:c16="http://schemas.microsoft.com/office/drawing/2014/chart" uri="{C3380CC4-5D6E-409C-BE32-E72D297353CC}">
              <c16:uniqueId val="{00000008-F36C-43BA-A150-E7AF727E3DDE}"/>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tx1"/>
                </a:solidFill>
              </a:rPr>
              <a:t>Reasons</a:t>
            </a:r>
            <a:r>
              <a:rPr lang="en-US" baseline="0">
                <a:solidFill>
                  <a:schemeClr val="tx1"/>
                </a:solidFill>
              </a:rPr>
              <a:t> for not Investing</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Percentage</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 idea how to begin</c:v>
                </c:pt>
                <c:pt idx="1">
                  <c:v>Lack of capital</c:v>
                </c:pt>
              </c:strCache>
            </c:strRef>
          </c:cat>
          <c:val>
            <c:numRef>
              <c:f>Sheet1!$B$2:$B$3</c:f>
              <c:numCache>
                <c:formatCode>0.00</c:formatCode>
                <c:ptCount val="2"/>
                <c:pt idx="0">
                  <c:v>61</c:v>
                </c:pt>
                <c:pt idx="1">
                  <c:v>59</c:v>
                </c:pt>
              </c:numCache>
            </c:numRef>
          </c:val>
          <c:extLst>
            <c:ext xmlns:c16="http://schemas.microsoft.com/office/drawing/2014/chart" uri="{C3380CC4-5D6E-409C-BE32-E72D297353CC}">
              <c16:uniqueId val="{00000000-14E2-4399-B74B-B7B510B95E4D}"/>
            </c:ext>
          </c:extLst>
        </c:ser>
        <c:dLbls>
          <c:showLegendKey val="0"/>
          <c:showVal val="0"/>
          <c:showCatName val="0"/>
          <c:showSerName val="0"/>
          <c:showPercent val="0"/>
          <c:showBubbleSize val="0"/>
        </c:dLbls>
        <c:gapWidth val="219"/>
        <c:overlap val="-27"/>
        <c:axId val="-2042223296"/>
        <c:axId val="-2044608672"/>
      </c:barChart>
      <c:catAx>
        <c:axId val="-204222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44608672"/>
        <c:crosses val="autoZero"/>
        <c:auto val="1"/>
        <c:lblAlgn val="ctr"/>
        <c:lblOffset val="100"/>
        <c:noMultiLvlLbl val="0"/>
      </c:catAx>
      <c:valAx>
        <c:axId val="-2044608672"/>
        <c:scaling>
          <c:orientation val="minMax"/>
        </c:scaling>
        <c:delete val="0"/>
        <c:axPos val="l"/>
        <c:majorGridlines>
          <c:spPr>
            <a:ln w="9525" cap="flat" cmpd="sng" algn="ctr">
              <a:no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422232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836CC-C8F0-484E-9CA3-2D57D93A200E}" type="datetimeFigureOut">
              <a:rPr lang="en-US" smtClean="0"/>
              <a:t>7/9/2020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A8F78-D971-2547-AC7E-8E303DBF6BDF}" type="slidenum">
              <a:rPr lang="en-US" smtClean="0"/>
              <a:t>‹#›</a:t>
            </a:fld>
            <a:endParaRPr lang="en-US"/>
          </a:p>
        </p:txBody>
      </p:sp>
    </p:spTree>
    <p:extLst>
      <p:ext uri="{BB962C8B-B14F-4D97-AF65-F5344CB8AC3E}">
        <p14:creationId xmlns:p14="http://schemas.microsoft.com/office/powerpoint/2010/main" val="1475724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afternoon judges, we are Mask Capital, comprising of Christel, Genice, </a:t>
            </a:r>
            <a:r>
              <a:rPr lang="en-US" sz="1200" kern="1200" dirty="0" err="1">
                <a:solidFill>
                  <a:schemeClr val="tx1"/>
                </a:solidFill>
                <a:effectLst/>
                <a:latin typeface="+mn-lt"/>
                <a:ea typeface="+mn-ea"/>
                <a:cs typeface="+mn-cs"/>
              </a:rPr>
              <a:t>Zhi</a:t>
            </a:r>
            <a:r>
              <a:rPr lang="en-US" sz="1200" kern="1200" dirty="0">
                <a:solidFill>
                  <a:schemeClr val="tx1"/>
                </a:solidFill>
                <a:effectLst/>
                <a:latin typeface="+mn-lt"/>
                <a:ea typeface="+mn-ea"/>
                <a:cs typeface="+mn-cs"/>
              </a:rPr>
              <a:t> Hao and Josiah.</a:t>
            </a:r>
            <a:endParaRPr lang="en-US" dirty="0"/>
          </a:p>
        </p:txBody>
      </p:sp>
      <p:sp>
        <p:nvSpPr>
          <p:cNvPr id="4" name="Slide Number Placeholder 3"/>
          <p:cNvSpPr>
            <a:spLocks noGrp="1"/>
          </p:cNvSpPr>
          <p:nvPr>
            <p:ph type="sldNum" sz="quarter" idx="10"/>
          </p:nvPr>
        </p:nvSpPr>
        <p:spPr/>
        <p:txBody>
          <a:bodyPr/>
          <a:lstStyle/>
          <a:p>
            <a:fld id="{226A8F78-D971-2547-AC7E-8E303DBF6BDF}" type="slidenum">
              <a:rPr lang="en-US" smtClean="0"/>
              <a:t>1</a:t>
            </a:fld>
            <a:endParaRPr lang="en-US"/>
          </a:p>
        </p:txBody>
      </p:sp>
    </p:spTree>
    <p:extLst>
      <p:ext uri="{BB962C8B-B14F-4D97-AF65-F5344CB8AC3E}">
        <p14:creationId xmlns:p14="http://schemas.microsoft.com/office/powerpoint/2010/main" val="195808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Financial information is becoming increasingly accessible and are becoming more diverse in nature. It is therefore important that youths have access to the right information to help facilitate an apt investment plan for retirement. These statistics are pretty worrying in the sense that only a third of youths surveyed have started investing and 61% actually cited having no idea how to start investing as one of the key reasons for not investing. </a:t>
            </a:r>
            <a:endParaRPr lang="en-SG"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Mask Capital proposes our solution </a:t>
            </a:r>
            <a:r>
              <a:rPr lang="en-SG"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 one stop platform that provides one with financial information </a:t>
            </a:r>
            <a:r>
              <a:rPr lang="en-SG"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one’s fingertips to educate youths on making their assets work for them. </a:t>
            </a:r>
            <a:endParaRPr lang="en-SG"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sz="1200" dirty="0"/>
          </a:p>
        </p:txBody>
      </p:sp>
      <p:sp>
        <p:nvSpPr>
          <p:cNvPr id="4" name="Slide Number Placeholder 3"/>
          <p:cNvSpPr>
            <a:spLocks noGrp="1"/>
          </p:cNvSpPr>
          <p:nvPr>
            <p:ph type="sldNum" sz="quarter" idx="10"/>
          </p:nvPr>
        </p:nvSpPr>
        <p:spPr/>
        <p:txBody>
          <a:bodyPr/>
          <a:lstStyle/>
          <a:p>
            <a:fld id="{226A8F78-D971-2547-AC7E-8E303DBF6BDF}" type="slidenum">
              <a:rPr lang="en-US" smtClean="0"/>
              <a:t>2</a:t>
            </a:fld>
            <a:endParaRPr lang="en-US"/>
          </a:p>
        </p:txBody>
      </p:sp>
    </p:spTree>
    <p:extLst>
      <p:ext uri="{BB962C8B-B14F-4D97-AF65-F5344CB8AC3E}">
        <p14:creationId xmlns:p14="http://schemas.microsoft.com/office/powerpoint/2010/main" val="2004743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features of our web app is to serve as an education platform with dynamic information and interactive pedagogy. Our considerations are that of the risk appetite of the younger generation, providing right information and the demographic of the younger generation.</a:t>
            </a:r>
            <a:endParaRPr lang="en-SG"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understanding the pain points and needs of our target audience, the features incorporated would focus on meeting these needs.</a:t>
            </a:r>
            <a:endParaRPr lang="en-SG"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sz="1200" dirty="0"/>
          </a:p>
        </p:txBody>
      </p:sp>
      <p:sp>
        <p:nvSpPr>
          <p:cNvPr id="4" name="Slide Number Placeholder 3"/>
          <p:cNvSpPr>
            <a:spLocks noGrp="1"/>
          </p:cNvSpPr>
          <p:nvPr>
            <p:ph type="sldNum" sz="quarter" idx="10"/>
          </p:nvPr>
        </p:nvSpPr>
        <p:spPr/>
        <p:txBody>
          <a:bodyPr/>
          <a:lstStyle/>
          <a:p>
            <a:fld id="{226A8F78-D971-2547-AC7E-8E303DBF6BDF}" type="slidenum">
              <a:rPr lang="en-US" smtClean="0"/>
              <a:t>3</a:t>
            </a:fld>
            <a:endParaRPr lang="en-US"/>
          </a:p>
        </p:txBody>
      </p:sp>
    </p:spTree>
    <p:extLst>
      <p:ext uri="{BB962C8B-B14F-4D97-AF65-F5344CB8AC3E}">
        <p14:creationId xmlns:p14="http://schemas.microsoft.com/office/powerpoint/2010/main" val="166466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kern="1200" dirty="0">
                <a:solidFill>
                  <a:schemeClr val="tx1"/>
                </a:solidFill>
                <a:effectLst/>
                <a:latin typeface="+mn-lt"/>
                <a:ea typeface="+mn-ea"/>
                <a:cs typeface="+mn-cs"/>
              </a:rPr>
              <a:t>This is our solution architecture. When we first look at the business aspect, the issue here is to give youths a platform to start investing. On the application level, our web app serves to provide a one stop education platform for youths to start their investment journey. We also used APIs to retrieve real time market information from Alpha Vantage which provides stock and FOREX APIs. Under pinning the technology layer, we used React JS to host the application running the API calls and also vanilla, CSS and HTML frameworks to support our web app.  </a:t>
            </a:r>
            <a:endParaRPr lang="en-SG"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sz="1200" dirty="0"/>
          </a:p>
        </p:txBody>
      </p:sp>
      <p:sp>
        <p:nvSpPr>
          <p:cNvPr id="4" name="Slide Number Placeholder 3"/>
          <p:cNvSpPr>
            <a:spLocks noGrp="1"/>
          </p:cNvSpPr>
          <p:nvPr>
            <p:ph type="sldNum" sz="quarter" idx="10"/>
          </p:nvPr>
        </p:nvSpPr>
        <p:spPr/>
        <p:txBody>
          <a:bodyPr/>
          <a:lstStyle/>
          <a:p>
            <a:fld id="{226A8F78-D971-2547-AC7E-8E303DBF6BDF}" type="slidenum">
              <a:rPr lang="en-US" smtClean="0"/>
              <a:t>4</a:t>
            </a:fld>
            <a:endParaRPr lang="en-US"/>
          </a:p>
        </p:txBody>
      </p:sp>
    </p:spTree>
    <p:extLst>
      <p:ext uri="{BB962C8B-B14F-4D97-AF65-F5344CB8AC3E}">
        <p14:creationId xmlns:p14="http://schemas.microsoft.com/office/powerpoint/2010/main" val="116788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kern="1200" dirty="0">
                <a:solidFill>
                  <a:schemeClr val="tx1"/>
                </a:solidFill>
                <a:effectLst/>
                <a:latin typeface="+mn-lt"/>
                <a:ea typeface="+mn-ea"/>
                <a:cs typeface="+mn-cs"/>
              </a:rPr>
              <a:t>Our frameworks include custom bootstrap framework with vanilla, CSS and html and we used parallax scrolling as part of the interface. Moreover, we </a:t>
            </a:r>
            <a:r>
              <a:rPr lang="en-US" sz="1200" kern="1200" dirty="0" err="1">
                <a:solidFill>
                  <a:schemeClr val="tx1"/>
                </a:solidFill>
                <a:effectLst/>
                <a:latin typeface="+mn-lt"/>
                <a:ea typeface="+mn-ea"/>
                <a:cs typeface="+mn-cs"/>
              </a:rPr>
              <a:t>utilised</a:t>
            </a:r>
            <a:r>
              <a:rPr lang="en-US" sz="1200" kern="1200" dirty="0">
                <a:solidFill>
                  <a:schemeClr val="tx1"/>
                </a:solidFill>
                <a:effectLst/>
                <a:latin typeface="+mn-lt"/>
                <a:ea typeface="+mn-ea"/>
                <a:cs typeface="+mn-cs"/>
              </a:rPr>
              <a:t> the Time Series Stock API from Alpha Vantage to show the most recent 1-2 months of intraday time series of the equity specified. We hope to use this to educate the financially illiterate to read the prices and determine whether it's a good time for them to invest.</a:t>
            </a:r>
            <a:endParaRPr lang="en-US" sz="1200" baseline="0" dirty="0"/>
          </a:p>
        </p:txBody>
      </p:sp>
      <p:sp>
        <p:nvSpPr>
          <p:cNvPr id="4" name="Slide Number Placeholder 3"/>
          <p:cNvSpPr>
            <a:spLocks noGrp="1"/>
          </p:cNvSpPr>
          <p:nvPr>
            <p:ph type="sldNum" sz="quarter" idx="10"/>
          </p:nvPr>
        </p:nvSpPr>
        <p:spPr/>
        <p:txBody>
          <a:bodyPr/>
          <a:lstStyle/>
          <a:p>
            <a:fld id="{226A8F78-D971-2547-AC7E-8E303DBF6BDF}" type="slidenum">
              <a:rPr lang="en-US" smtClean="0"/>
              <a:t>5</a:t>
            </a:fld>
            <a:endParaRPr lang="en-US"/>
          </a:p>
        </p:txBody>
      </p:sp>
    </p:spTree>
    <p:extLst>
      <p:ext uri="{BB962C8B-B14F-4D97-AF65-F5344CB8AC3E}">
        <p14:creationId xmlns:p14="http://schemas.microsoft.com/office/powerpoint/2010/main" val="960645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will now show the demonstration of our web app.</a:t>
            </a:r>
            <a:endParaRPr lang="en-US" dirty="0"/>
          </a:p>
        </p:txBody>
      </p:sp>
      <p:sp>
        <p:nvSpPr>
          <p:cNvPr id="4" name="Slide Number Placeholder 3"/>
          <p:cNvSpPr>
            <a:spLocks noGrp="1"/>
          </p:cNvSpPr>
          <p:nvPr>
            <p:ph type="sldNum" sz="quarter" idx="10"/>
          </p:nvPr>
        </p:nvSpPr>
        <p:spPr/>
        <p:txBody>
          <a:bodyPr/>
          <a:lstStyle/>
          <a:p>
            <a:fld id="{226A8F78-D971-2547-AC7E-8E303DBF6BDF}" type="slidenum">
              <a:rPr lang="en-US" smtClean="0"/>
              <a:t>6</a:t>
            </a:fld>
            <a:endParaRPr lang="en-US"/>
          </a:p>
        </p:txBody>
      </p:sp>
    </p:spTree>
    <p:extLst>
      <p:ext uri="{BB962C8B-B14F-4D97-AF65-F5344CB8AC3E}">
        <p14:creationId xmlns:p14="http://schemas.microsoft.com/office/powerpoint/2010/main" val="169151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that, we have come to the end of our presentation. Thank you. </a:t>
            </a:r>
            <a:endParaRPr lang="en-SG" dirty="0"/>
          </a:p>
        </p:txBody>
      </p:sp>
      <p:sp>
        <p:nvSpPr>
          <p:cNvPr id="4" name="Slide Number Placeholder 3"/>
          <p:cNvSpPr>
            <a:spLocks noGrp="1"/>
          </p:cNvSpPr>
          <p:nvPr>
            <p:ph type="sldNum" sz="quarter" idx="5"/>
          </p:nvPr>
        </p:nvSpPr>
        <p:spPr/>
        <p:txBody>
          <a:bodyPr/>
          <a:lstStyle/>
          <a:p>
            <a:fld id="{226A8F78-D971-2547-AC7E-8E303DBF6BDF}" type="slidenum">
              <a:rPr lang="en-US" smtClean="0"/>
              <a:t>7</a:t>
            </a:fld>
            <a:endParaRPr lang="en-US"/>
          </a:p>
        </p:txBody>
      </p:sp>
    </p:spTree>
    <p:extLst>
      <p:ext uri="{BB962C8B-B14F-4D97-AF65-F5344CB8AC3E}">
        <p14:creationId xmlns:p14="http://schemas.microsoft.com/office/powerpoint/2010/main" val="3366629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F9F871A-4B37-3E4E-BE08-615006BCF97C}"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1691734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9F871A-4B37-3E4E-BE08-615006BCF97C}"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156964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9F871A-4B37-3E4E-BE08-615006BCF97C}"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1264730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9F871A-4B37-3E4E-BE08-615006BCF97C}"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431697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9F871A-4B37-3E4E-BE08-615006BCF97C}"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133271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9F871A-4B37-3E4E-BE08-615006BCF97C}" type="datetimeFigureOut">
              <a:rPr lang="en-US" smtClean="0"/>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620128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9F871A-4B37-3E4E-BE08-615006BCF97C}" type="datetimeFigureOut">
              <a:rPr lang="en-US" smtClean="0"/>
              <a:t>7/9/2020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765241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9F871A-4B37-3E4E-BE08-615006BCF97C}" type="datetimeFigureOut">
              <a:rPr lang="en-US" smtClean="0"/>
              <a:t>7/9/2020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13167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F871A-4B37-3E4E-BE08-615006BCF97C}" type="datetimeFigureOut">
              <a:rPr lang="en-US" smtClean="0"/>
              <a:t>7/9/2020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112182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9F871A-4B37-3E4E-BE08-615006BCF97C}" type="datetimeFigureOut">
              <a:rPr lang="en-US" smtClean="0"/>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1672609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9F871A-4B37-3E4E-BE08-615006BCF97C}" type="datetimeFigureOut">
              <a:rPr lang="en-US" smtClean="0"/>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234CB5-10CD-5C4A-9AE0-B177C43D1F4B}" type="slidenum">
              <a:rPr lang="en-US" smtClean="0"/>
              <a:t>‹#›</a:t>
            </a:fld>
            <a:endParaRPr lang="en-US"/>
          </a:p>
        </p:txBody>
      </p:sp>
    </p:spTree>
    <p:extLst>
      <p:ext uri="{BB962C8B-B14F-4D97-AF65-F5344CB8AC3E}">
        <p14:creationId xmlns:p14="http://schemas.microsoft.com/office/powerpoint/2010/main" val="991229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F871A-4B37-3E4E-BE08-615006BCF97C}" type="datetimeFigureOut">
              <a:rPr lang="en-US" smtClean="0"/>
              <a:t>7/9/2020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234CB5-10CD-5C4A-9AE0-B177C43D1F4B}" type="slidenum">
              <a:rPr lang="en-US" smtClean="0"/>
              <a:t>‹#›</a:t>
            </a:fld>
            <a:endParaRPr lang="en-US"/>
          </a:p>
        </p:txBody>
      </p:sp>
    </p:spTree>
    <p:extLst>
      <p:ext uri="{BB962C8B-B14F-4D97-AF65-F5344CB8AC3E}">
        <p14:creationId xmlns:p14="http://schemas.microsoft.com/office/powerpoint/2010/main" val="273790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8.jpe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microsoft.com/office/2007/relationships/media" Target="../media/media6.m4a"/><Relationship Id="rId7" Type="http://schemas.openxmlformats.org/officeDocument/2006/relationships/image" Target="../media/image2.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notesSlide" Target="../notesSlides/notesSlide5.xml"/><Relationship Id="rId11" Type="http://schemas.openxmlformats.org/officeDocument/2006/relationships/image" Target="../media/image3.png"/><Relationship Id="rId5" Type="http://schemas.openxmlformats.org/officeDocument/2006/relationships/slideLayout" Target="../slideLayouts/slideLayout2.xml"/><Relationship Id="rId10" Type="http://schemas.openxmlformats.org/officeDocument/2006/relationships/image" Target="../media/image12.png"/><Relationship Id="rId4" Type="http://schemas.openxmlformats.org/officeDocument/2006/relationships/audio" Target="../media/media6.m4a"/><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7.mov"/><Relationship Id="rId7" Type="http://schemas.openxmlformats.org/officeDocument/2006/relationships/notesSlide" Target="../notesSlides/notesSlide6.xml"/><Relationship Id="rId2" Type="http://schemas.microsoft.com/office/2007/relationships/media" Target="../media/media7.mov"/><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8.m4a"/><Relationship Id="rId10" Type="http://schemas.openxmlformats.org/officeDocument/2006/relationships/image" Target="../media/image3.png"/><Relationship Id="rId4" Type="http://schemas.microsoft.com/office/2007/relationships/media" Target="../media/media8.m4a"/><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78" y="2412865"/>
            <a:ext cx="10515600" cy="1325563"/>
          </a:xfrm>
        </p:spPr>
        <p:txBody>
          <a:bodyPr/>
          <a:lstStyle/>
          <a:p>
            <a:r>
              <a:rPr lang="en-US" b="1" dirty="0">
                <a:latin typeface="+mn-lt"/>
              </a:rPr>
              <a:t>Mask Capital</a:t>
            </a:r>
          </a:p>
        </p:txBody>
      </p:sp>
      <p:cxnSp>
        <p:nvCxnSpPr>
          <p:cNvPr id="6" name="Straight Connector 5"/>
          <p:cNvCxnSpPr/>
          <p:nvPr/>
        </p:nvCxnSpPr>
        <p:spPr>
          <a:xfrm>
            <a:off x="476518" y="3429000"/>
            <a:ext cx="11256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9244" y="3553928"/>
            <a:ext cx="5847008" cy="400110"/>
          </a:xfrm>
          <a:prstGeom prst="rect">
            <a:avLst/>
          </a:prstGeom>
          <a:noFill/>
        </p:spPr>
        <p:txBody>
          <a:bodyPr wrap="square" rtlCol="0">
            <a:spAutoFit/>
          </a:bodyPr>
          <a:lstStyle/>
          <a:p>
            <a:r>
              <a:rPr lang="en-US" sz="2000" b="1" dirty="0"/>
              <a:t>Ellipsis Tech Series </a:t>
            </a:r>
            <a:r>
              <a:rPr lang="en-US" sz="2000" b="1" dirty="0" err="1"/>
              <a:t>Hackathon</a:t>
            </a:r>
            <a:r>
              <a:rPr lang="en-US" sz="2000" b="1" dirty="0"/>
              <a:t> 2020</a:t>
            </a:r>
          </a:p>
        </p:txBody>
      </p:sp>
      <p:sp>
        <p:nvSpPr>
          <p:cNvPr id="10" name="TextBox 9"/>
          <p:cNvSpPr txBox="1"/>
          <p:nvPr/>
        </p:nvSpPr>
        <p:spPr>
          <a:xfrm>
            <a:off x="297283" y="5821251"/>
            <a:ext cx="9683844" cy="923330"/>
          </a:xfrm>
          <a:prstGeom prst="rect">
            <a:avLst/>
          </a:prstGeom>
          <a:noFill/>
        </p:spPr>
        <p:txBody>
          <a:bodyPr wrap="square" rtlCol="0">
            <a:spAutoFit/>
          </a:bodyPr>
          <a:lstStyle/>
          <a:p>
            <a:r>
              <a:rPr lang="en-US" dirty="0"/>
              <a:t>7 September 2020</a:t>
            </a:r>
          </a:p>
          <a:p>
            <a:r>
              <a:rPr lang="en-US" b="1" dirty="0"/>
              <a:t>School : </a:t>
            </a:r>
            <a:r>
              <a:rPr lang="en-US" dirty="0"/>
              <a:t>Singapore Management University</a:t>
            </a:r>
          </a:p>
          <a:p>
            <a:r>
              <a:rPr lang="en-US" dirty="0"/>
              <a:t>Team Members: Christel Seah, </a:t>
            </a:r>
            <a:r>
              <a:rPr lang="en-US" dirty="0" err="1"/>
              <a:t>Genice</a:t>
            </a:r>
            <a:r>
              <a:rPr lang="en-US" dirty="0"/>
              <a:t> Goh, Lim </a:t>
            </a:r>
            <a:r>
              <a:rPr lang="en-US" dirty="0" err="1"/>
              <a:t>Zhi</a:t>
            </a:r>
            <a:r>
              <a:rPr lang="en-US" dirty="0"/>
              <a:t> </a:t>
            </a:r>
            <a:r>
              <a:rPr lang="en-US" dirty="0" err="1"/>
              <a:t>Hao</a:t>
            </a:r>
            <a:r>
              <a:rPr lang="en-US" dirty="0"/>
              <a:t>, Josiah Wong, </a:t>
            </a:r>
          </a:p>
        </p:txBody>
      </p:sp>
      <p:pic>
        <p:nvPicPr>
          <p:cNvPr id="1026" name="Picture 2" descr="oldman-Sachs-Logo - USC Viterbi | Career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9915" y="60087"/>
            <a:ext cx="1803043" cy="1202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r="1105"/>
          <a:stretch/>
        </p:blipFill>
        <p:spPr>
          <a:xfrm>
            <a:off x="399244" y="176957"/>
            <a:ext cx="2084891" cy="1302301"/>
          </a:xfrm>
          <a:prstGeom prst="rect">
            <a:avLst/>
          </a:prstGeom>
        </p:spPr>
      </p:pic>
      <p:pic>
        <p:nvPicPr>
          <p:cNvPr id="4" name="Audio 3">
            <a:hlinkClick r:id="" action="ppaction://media"/>
            <a:extLst>
              <a:ext uri="{FF2B5EF4-FFF2-40B4-BE49-F238E27FC236}">
                <a16:creationId xmlns:a16="http://schemas.microsoft.com/office/drawing/2014/main" id="{FF06A056-7604-4A67-9AF5-51C68B7D8BA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1703316884"/>
      </p:ext>
    </p:extLst>
  </p:cSld>
  <p:clrMapOvr>
    <a:masterClrMapping/>
  </p:clrMapOvr>
  <mc:AlternateContent xmlns:mc="http://schemas.openxmlformats.org/markup-compatibility/2006" xmlns:p14="http://schemas.microsoft.com/office/powerpoint/2010/main">
    <mc:Choice Requires="p14">
      <p:transition spd="slow" p14:dur="2000" advTm="8262"/>
    </mc:Choice>
    <mc:Fallback xmlns="">
      <p:transition spd="slow" advTm="8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Date Placeholder 3"/>
          <p:cNvSpPr txBox="1">
            <a:spLocks/>
          </p:cNvSpPr>
          <p:nvPr/>
        </p:nvSpPr>
        <p:spPr>
          <a:xfrm>
            <a:off x="745326" y="6368141"/>
            <a:ext cx="171625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Proposed Solution</a:t>
            </a:r>
          </a:p>
        </p:txBody>
      </p:sp>
      <p:sp>
        <p:nvSpPr>
          <p:cNvPr id="50" name="Date Placeholder 3"/>
          <p:cNvSpPr txBox="1">
            <a:spLocks/>
          </p:cNvSpPr>
          <p:nvPr/>
        </p:nvSpPr>
        <p:spPr>
          <a:xfrm>
            <a:off x="3305721" y="6368142"/>
            <a:ext cx="139793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Business Case</a:t>
            </a:r>
          </a:p>
        </p:txBody>
      </p:sp>
      <p:sp>
        <p:nvSpPr>
          <p:cNvPr id="51" name="Date Placeholder 3"/>
          <p:cNvSpPr txBox="1">
            <a:spLocks/>
          </p:cNvSpPr>
          <p:nvPr/>
        </p:nvSpPr>
        <p:spPr>
          <a:xfrm>
            <a:off x="5547796" y="6385681"/>
            <a:ext cx="152521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Solution Architecture</a:t>
            </a:r>
            <a:endParaRPr lang="en-US" dirty="0"/>
          </a:p>
        </p:txBody>
      </p:sp>
      <p:sp>
        <p:nvSpPr>
          <p:cNvPr id="52" name="Date Placeholder 3"/>
          <p:cNvSpPr txBox="1">
            <a:spLocks/>
          </p:cNvSpPr>
          <p:nvPr/>
        </p:nvSpPr>
        <p:spPr>
          <a:xfrm>
            <a:off x="7917146" y="6385681"/>
            <a:ext cx="102849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Frameworks</a:t>
            </a:r>
          </a:p>
        </p:txBody>
      </p:sp>
      <p:sp>
        <p:nvSpPr>
          <p:cNvPr id="53" name="Date Placeholder 3"/>
          <p:cNvSpPr txBox="1">
            <a:spLocks/>
          </p:cNvSpPr>
          <p:nvPr/>
        </p:nvSpPr>
        <p:spPr>
          <a:xfrm>
            <a:off x="9789777" y="6375465"/>
            <a:ext cx="1195059"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Demonstration</a:t>
            </a:r>
            <a:endParaRPr lang="en-US" dirty="0"/>
          </a:p>
        </p:txBody>
      </p:sp>
      <p:sp>
        <p:nvSpPr>
          <p:cNvPr id="48" name="TextBox 47"/>
          <p:cNvSpPr txBox="1"/>
          <p:nvPr/>
        </p:nvSpPr>
        <p:spPr>
          <a:xfrm>
            <a:off x="11483948" y="6562516"/>
            <a:ext cx="716777" cy="307777"/>
          </a:xfrm>
          <a:prstGeom prst="rect">
            <a:avLst/>
          </a:prstGeom>
          <a:solidFill>
            <a:schemeClr val="accent1">
              <a:lumMod val="60000"/>
              <a:lumOff val="40000"/>
            </a:schemeClr>
          </a:solidFill>
        </p:spPr>
        <p:txBody>
          <a:bodyPr wrap="square" rtlCol="0">
            <a:spAutoFit/>
          </a:bodyPr>
          <a:lstStyle/>
          <a:p>
            <a:pPr algn="ctr"/>
            <a:r>
              <a:rPr lang="en-US" sz="1400" dirty="0"/>
              <a:t>1</a:t>
            </a:r>
          </a:p>
        </p:txBody>
      </p:sp>
      <p:sp>
        <p:nvSpPr>
          <p:cNvPr id="54" name="TextBox 53"/>
          <p:cNvSpPr txBox="1"/>
          <p:nvPr/>
        </p:nvSpPr>
        <p:spPr>
          <a:xfrm>
            <a:off x="-1" y="3995"/>
            <a:ext cx="11163754" cy="400110"/>
          </a:xfrm>
          <a:prstGeom prst="rect">
            <a:avLst/>
          </a:prstGeom>
          <a:solidFill>
            <a:schemeClr val="accent1">
              <a:lumMod val="60000"/>
              <a:lumOff val="40000"/>
            </a:schemeClr>
          </a:solidFill>
        </p:spPr>
        <p:txBody>
          <a:bodyPr wrap="square" rtlCol="0">
            <a:spAutoFit/>
          </a:bodyPr>
          <a:lstStyle/>
          <a:p>
            <a:r>
              <a:rPr lang="en-US" sz="2000" b="1" dirty="0">
                <a:solidFill>
                  <a:schemeClr val="bg1"/>
                </a:solidFill>
              </a:rPr>
              <a:t>Proposed Solution</a:t>
            </a:r>
            <a:endParaRPr lang="en-US" sz="2000" dirty="0">
              <a:solidFill>
                <a:schemeClr val="bg1"/>
              </a:solidFill>
            </a:endParaRPr>
          </a:p>
        </p:txBody>
      </p:sp>
      <p:graphicFrame>
        <p:nvGraphicFramePr>
          <p:cNvPr id="56" name="Chart 55"/>
          <p:cNvGraphicFramePr/>
          <p:nvPr>
            <p:extLst>
              <p:ext uri="{D42A27DB-BD31-4B8C-83A1-F6EECF244321}">
                <p14:modId xmlns:p14="http://schemas.microsoft.com/office/powerpoint/2010/main" val="876258534"/>
              </p:ext>
            </p:extLst>
          </p:nvPr>
        </p:nvGraphicFramePr>
        <p:xfrm>
          <a:off x="1037075" y="2113963"/>
          <a:ext cx="3847171" cy="26550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5" name="Chart 64"/>
          <p:cNvGraphicFramePr>
            <a:graphicFrameLocks/>
          </p:cNvGraphicFramePr>
          <p:nvPr>
            <p:extLst>
              <p:ext uri="{D42A27DB-BD31-4B8C-83A1-F6EECF244321}">
                <p14:modId xmlns:p14="http://schemas.microsoft.com/office/powerpoint/2010/main" val="468469848"/>
              </p:ext>
            </p:extLst>
          </p:nvPr>
        </p:nvGraphicFramePr>
        <p:xfrm>
          <a:off x="6914118" y="2217985"/>
          <a:ext cx="4569830" cy="2551008"/>
        </p:xfrm>
        <a:graphic>
          <a:graphicData uri="http://schemas.openxmlformats.org/drawingml/2006/chart">
            <c:chart xmlns:c="http://schemas.openxmlformats.org/drawingml/2006/chart" xmlns:r="http://schemas.openxmlformats.org/officeDocument/2006/relationships" r:id="rId6"/>
          </a:graphicData>
        </a:graphic>
      </p:graphicFrame>
      <p:sp>
        <p:nvSpPr>
          <p:cNvPr id="66" name="Text Placeholder 1"/>
          <p:cNvSpPr txBox="1">
            <a:spLocks/>
          </p:cNvSpPr>
          <p:nvPr/>
        </p:nvSpPr>
        <p:spPr>
          <a:xfrm>
            <a:off x="100073" y="1331929"/>
            <a:ext cx="5721176" cy="347458"/>
          </a:xfrm>
          <a:prstGeom prst="rect">
            <a:avLst/>
          </a:prstGeom>
          <a:solidFill>
            <a:srgbClr val="00206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400" dirty="0">
                <a:solidFill>
                  <a:schemeClr val="bg1"/>
                </a:solidFill>
              </a:rPr>
              <a:t>Youths that </a:t>
            </a:r>
            <a:r>
              <a:rPr lang="en-US" sz="1400">
                <a:solidFill>
                  <a:schemeClr val="bg1"/>
                </a:solidFill>
              </a:rPr>
              <a:t>engage in investing</a:t>
            </a:r>
            <a:endParaRPr lang="en-US" sz="1400" dirty="0">
              <a:solidFill>
                <a:schemeClr val="bg1"/>
              </a:solidFill>
            </a:endParaRPr>
          </a:p>
        </p:txBody>
      </p:sp>
      <p:sp>
        <p:nvSpPr>
          <p:cNvPr id="3" name="TextBox 2"/>
          <p:cNvSpPr txBox="1"/>
          <p:nvPr/>
        </p:nvSpPr>
        <p:spPr>
          <a:xfrm>
            <a:off x="100073" y="458717"/>
            <a:ext cx="11864400" cy="646331"/>
          </a:xfrm>
          <a:prstGeom prst="rect">
            <a:avLst/>
          </a:prstGeom>
          <a:noFill/>
        </p:spPr>
        <p:txBody>
          <a:bodyPr wrap="square" rtlCol="0">
            <a:spAutoFit/>
          </a:bodyPr>
          <a:lstStyle/>
          <a:p>
            <a:r>
              <a:rPr lang="en-US" dirty="0"/>
              <a:t>Problem Statement: As financial information is becoming increasingly accessible and more diverse in nature, it is important that youths have the access to the right information to help facilitate an apt investment plan for retirement. </a:t>
            </a:r>
          </a:p>
        </p:txBody>
      </p:sp>
      <p:sp>
        <p:nvSpPr>
          <p:cNvPr id="67" name="Text Placeholder 1"/>
          <p:cNvSpPr txBox="1">
            <a:spLocks/>
          </p:cNvSpPr>
          <p:nvPr/>
        </p:nvSpPr>
        <p:spPr>
          <a:xfrm>
            <a:off x="6310402" y="1331929"/>
            <a:ext cx="5721176" cy="347458"/>
          </a:xfrm>
          <a:prstGeom prst="rect">
            <a:avLst/>
          </a:prstGeom>
          <a:solidFill>
            <a:srgbClr val="00206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400" dirty="0">
                <a:solidFill>
                  <a:schemeClr val="bg1"/>
                </a:solidFill>
              </a:rPr>
              <a:t>Reasons for not investing</a:t>
            </a:r>
          </a:p>
        </p:txBody>
      </p:sp>
      <p:sp>
        <p:nvSpPr>
          <p:cNvPr id="68" name="TextBox 67"/>
          <p:cNvSpPr txBox="1"/>
          <p:nvPr/>
        </p:nvSpPr>
        <p:spPr>
          <a:xfrm>
            <a:off x="100085" y="5287234"/>
            <a:ext cx="11931505" cy="646331"/>
          </a:xfrm>
          <a:prstGeom prst="rect">
            <a:avLst/>
          </a:prstGeom>
          <a:solidFill>
            <a:schemeClr val="bg1">
              <a:lumMod val="50000"/>
            </a:schemeClr>
          </a:solidFill>
        </p:spPr>
        <p:txBody>
          <a:bodyPr wrap="square" rtlCol="0">
            <a:spAutoFit/>
          </a:bodyPr>
          <a:lstStyle/>
          <a:p>
            <a:pPr algn="ctr"/>
            <a:r>
              <a:rPr lang="en-US" dirty="0">
                <a:solidFill>
                  <a:schemeClr val="bg1"/>
                </a:solidFill>
              </a:rPr>
              <a:t>Our Solution: A one stop platform that provides you with financial information at your fingertips </a:t>
            </a:r>
            <a:r>
              <a:rPr lang="mr-IN" dirty="0">
                <a:solidFill>
                  <a:schemeClr val="bg1"/>
                </a:solidFill>
              </a:rPr>
              <a:t>–</a:t>
            </a:r>
            <a:r>
              <a:rPr lang="en-US" dirty="0">
                <a:solidFill>
                  <a:schemeClr val="bg1"/>
                </a:solidFill>
              </a:rPr>
              <a:t> with a purpose of educating you on how to have your assets work for you</a:t>
            </a:r>
          </a:p>
        </p:txBody>
      </p:sp>
      <p:pic>
        <p:nvPicPr>
          <p:cNvPr id="69" name="Picture 68"/>
          <p:cNvPicPr>
            <a:picLocks noChangeAspect="1"/>
          </p:cNvPicPr>
          <p:nvPr/>
        </p:nvPicPr>
        <p:blipFill rotWithShape="1">
          <a:blip r:embed="rId7">
            <a:extLst>
              <a:ext uri="{28A0092B-C50C-407E-A947-70E740481C1C}">
                <a14:useLocalDpi xmlns:a14="http://schemas.microsoft.com/office/drawing/2010/main" val="0"/>
              </a:ext>
            </a:extLst>
          </a:blip>
          <a:srcRect r="1105"/>
          <a:stretch/>
        </p:blipFill>
        <p:spPr>
          <a:xfrm>
            <a:off x="11241027" y="0"/>
            <a:ext cx="867825" cy="542076"/>
          </a:xfrm>
          <a:prstGeom prst="rect">
            <a:avLst/>
          </a:prstGeom>
        </p:spPr>
      </p:pic>
      <p:pic>
        <p:nvPicPr>
          <p:cNvPr id="4" name="Audio 3">
            <a:hlinkClick r:id="" action="ppaction://media"/>
            <a:extLst>
              <a:ext uri="{FF2B5EF4-FFF2-40B4-BE49-F238E27FC236}">
                <a16:creationId xmlns:a16="http://schemas.microsoft.com/office/drawing/2014/main" id="{22C7B220-5535-4C8E-A921-450FA391219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444386588"/>
      </p:ext>
    </p:extLst>
  </p:cSld>
  <p:clrMapOvr>
    <a:masterClrMapping/>
  </p:clrMapOvr>
  <mc:AlternateContent xmlns:mc="http://schemas.openxmlformats.org/markup-compatibility/2006" xmlns:p14="http://schemas.microsoft.com/office/powerpoint/2010/main">
    <mc:Choice Requires="p14">
      <p:transition spd="slow" p14:dur="2000" advTm="43042"/>
    </mc:Choice>
    <mc:Fallback xmlns="">
      <p:transition spd="slow" advTm="43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106" y="459462"/>
            <a:ext cx="10935730" cy="307777"/>
          </a:xfrm>
          <a:prstGeom prst="rect">
            <a:avLst/>
          </a:prstGeom>
          <a:noFill/>
        </p:spPr>
        <p:txBody>
          <a:bodyPr wrap="square" rtlCol="0">
            <a:spAutoFit/>
          </a:bodyPr>
          <a:lstStyle/>
          <a:p>
            <a:r>
              <a:rPr lang="en-US" sz="1400" dirty="0"/>
              <a:t>The needs analysis of the youths and the core features of our application</a:t>
            </a:r>
          </a:p>
        </p:txBody>
      </p:sp>
      <p:sp>
        <p:nvSpPr>
          <p:cNvPr id="7" name="Text Placeholder 1"/>
          <p:cNvSpPr txBox="1">
            <a:spLocks/>
          </p:cNvSpPr>
          <p:nvPr/>
        </p:nvSpPr>
        <p:spPr>
          <a:xfrm>
            <a:off x="71891" y="940781"/>
            <a:ext cx="5721176" cy="347458"/>
          </a:xfrm>
          <a:prstGeom prst="rect">
            <a:avLst/>
          </a:prstGeom>
          <a:solidFill>
            <a:srgbClr val="00206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400" dirty="0">
                <a:solidFill>
                  <a:schemeClr val="bg1"/>
                </a:solidFill>
              </a:rPr>
              <a:t>Features</a:t>
            </a:r>
          </a:p>
        </p:txBody>
      </p:sp>
      <p:sp>
        <p:nvSpPr>
          <p:cNvPr id="8" name="Oval 7"/>
          <p:cNvSpPr/>
          <p:nvPr/>
        </p:nvSpPr>
        <p:spPr>
          <a:xfrm>
            <a:off x="160638" y="1495764"/>
            <a:ext cx="296562" cy="287556"/>
          </a:xfrm>
          <a:prstGeom prst="ellipse">
            <a:avLst/>
          </a:prstGeom>
          <a:solidFill>
            <a:srgbClr val="00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p:cNvSpPr/>
          <p:nvPr/>
        </p:nvSpPr>
        <p:spPr>
          <a:xfrm>
            <a:off x="160638" y="3007439"/>
            <a:ext cx="296562" cy="287556"/>
          </a:xfrm>
          <a:prstGeom prst="ellipse">
            <a:avLst/>
          </a:prstGeom>
          <a:solidFill>
            <a:srgbClr val="00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p:cNvSpPr/>
          <p:nvPr/>
        </p:nvSpPr>
        <p:spPr>
          <a:xfrm>
            <a:off x="160638" y="5065616"/>
            <a:ext cx="296562" cy="287556"/>
          </a:xfrm>
          <a:prstGeom prst="ellipse">
            <a:avLst/>
          </a:prstGeom>
          <a:solidFill>
            <a:srgbClr val="00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4" name="Text Placeholder 1"/>
          <p:cNvSpPr txBox="1">
            <a:spLocks/>
          </p:cNvSpPr>
          <p:nvPr/>
        </p:nvSpPr>
        <p:spPr>
          <a:xfrm>
            <a:off x="6007111" y="938865"/>
            <a:ext cx="6081913" cy="347458"/>
          </a:xfrm>
          <a:prstGeom prst="rect">
            <a:avLst/>
          </a:prstGeom>
          <a:solidFill>
            <a:srgbClr val="00206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400" dirty="0">
                <a:solidFill>
                  <a:schemeClr val="bg1"/>
                </a:solidFill>
              </a:rPr>
              <a:t>Considerations</a:t>
            </a:r>
          </a:p>
        </p:txBody>
      </p:sp>
      <p:sp>
        <p:nvSpPr>
          <p:cNvPr id="49" name="Date Placeholder 3"/>
          <p:cNvSpPr txBox="1">
            <a:spLocks/>
          </p:cNvSpPr>
          <p:nvPr/>
        </p:nvSpPr>
        <p:spPr>
          <a:xfrm>
            <a:off x="745326" y="6368141"/>
            <a:ext cx="171625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Proposed Solution</a:t>
            </a:r>
          </a:p>
        </p:txBody>
      </p:sp>
      <p:sp>
        <p:nvSpPr>
          <p:cNvPr id="50" name="Date Placeholder 3"/>
          <p:cNvSpPr txBox="1">
            <a:spLocks/>
          </p:cNvSpPr>
          <p:nvPr/>
        </p:nvSpPr>
        <p:spPr>
          <a:xfrm>
            <a:off x="3305721" y="6368142"/>
            <a:ext cx="139793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Business Case</a:t>
            </a:r>
          </a:p>
        </p:txBody>
      </p:sp>
      <p:sp>
        <p:nvSpPr>
          <p:cNvPr id="51" name="Date Placeholder 3"/>
          <p:cNvSpPr txBox="1">
            <a:spLocks/>
          </p:cNvSpPr>
          <p:nvPr/>
        </p:nvSpPr>
        <p:spPr>
          <a:xfrm>
            <a:off x="5547796" y="6385681"/>
            <a:ext cx="152521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Solution Architecture</a:t>
            </a:r>
            <a:endParaRPr lang="en-US" dirty="0"/>
          </a:p>
        </p:txBody>
      </p:sp>
      <p:sp>
        <p:nvSpPr>
          <p:cNvPr id="52" name="Date Placeholder 3"/>
          <p:cNvSpPr txBox="1">
            <a:spLocks/>
          </p:cNvSpPr>
          <p:nvPr/>
        </p:nvSpPr>
        <p:spPr>
          <a:xfrm>
            <a:off x="7917146" y="6385681"/>
            <a:ext cx="102849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Frameworks</a:t>
            </a:r>
          </a:p>
        </p:txBody>
      </p:sp>
      <p:sp>
        <p:nvSpPr>
          <p:cNvPr id="53" name="Date Placeholder 3"/>
          <p:cNvSpPr txBox="1">
            <a:spLocks/>
          </p:cNvSpPr>
          <p:nvPr/>
        </p:nvSpPr>
        <p:spPr>
          <a:xfrm>
            <a:off x="9789777" y="6375465"/>
            <a:ext cx="1195059"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Demonstration</a:t>
            </a:r>
            <a:endParaRPr lang="en-US" dirty="0"/>
          </a:p>
        </p:txBody>
      </p:sp>
      <p:sp>
        <p:nvSpPr>
          <p:cNvPr id="57" name="TextBox 56"/>
          <p:cNvSpPr txBox="1"/>
          <p:nvPr/>
        </p:nvSpPr>
        <p:spPr>
          <a:xfrm>
            <a:off x="6009438" y="1719351"/>
            <a:ext cx="1513066" cy="307777"/>
          </a:xfrm>
          <a:prstGeom prst="rect">
            <a:avLst/>
          </a:prstGeom>
          <a:solidFill>
            <a:srgbClr val="183E62"/>
          </a:solidFill>
        </p:spPr>
        <p:txBody>
          <a:bodyPr wrap="square" rtlCol="0">
            <a:spAutoFit/>
          </a:bodyPr>
          <a:lstStyle/>
          <a:p>
            <a:pPr algn="ctr"/>
            <a:r>
              <a:rPr lang="en-US" sz="1400" dirty="0">
                <a:solidFill>
                  <a:schemeClr val="bg1"/>
                </a:solidFill>
              </a:rPr>
              <a:t>Risk Appetite</a:t>
            </a:r>
          </a:p>
        </p:txBody>
      </p:sp>
      <p:sp>
        <p:nvSpPr>
          <p:cNvPr id="58" name="TextBox 57"/>
          <p:cNvSpPr txBox="1"/>
          <p:nvPr/>
        </p:nvSpPr>
        <p:spPr>
          <a:xfrm>
            <a:off x="8321078" y="1718361"/>
            <a:ext cx="1453978" cy="307777"/>
          </a:xfrm>
          <a:prstGeom prst="rect">
            <a:avLst/>
          </a:prstGeom>
          <a:solidFill>
            <a:schemeClr val="bg1">
              <a:lumMod val="50000"/>
            </a:schemeClr>
          </a:solidFill>
        </p:spPr>
        <p:txBody>
          <a:bodyPr wrap="square" rtlCol="0">
            <a:spAutoFit/>
          </a:bodyPr>
          <a:lstStyle/>
          <a:p>
            <a:pPr algn="ctr"/>
            <a:r>
              <a:rPr lang="en-US" sz="1400" dirty="0">
                <a:solidFill>
                  <a:schemeClr val="bg1"/>
                </a:solidFill>
              </a:rPr>
              <a:t>Right Info</a:t>
            </a:r>
          </a:p>
        </p:txBody>
      </p:sp>
      <p:sp>
        <p:nvSpPr>
          <p:cNvPr id="59" name="TextBox 58"/>
          <p:cNvSpPr txBox="1"/>
          <p:nvPr/>
        </p:nvSpPr>
        <p:spPr>
          <a:xfrm>
            <a:off x="10590861" y="1718361"/>
            <a:ext cx="1498164" cy="307777"/>
          </a:xfrm>
          <a:prstGeom prst="rect">
            <a:avLst/>
          </a:prstGeom>
          <a:solidFill>
            <a:srgbClr val="183E62"/>
          </a:solidFill>
        </p:spPr>
        <p:txBody>
          <a:bodyPr wrap="square" rtlCol="0">
            <a:spAutoFit/>
          </a:bodyPr>
          <a:lstStyle/>
          <a:p>
            <a:pPr algn="ctr"/>
            <a:r>
              <a:rPr lang="en-US" sz="1400" dirty="0">
                <a:solidFill>
                  <a:schemeClr val="bg1"/>
                </a:solidFill>
              </a:rPr>
              <a:t>Demographic</a:t>
            </a:r>
          </a:p>
        </p:txBody>
      </p:sp>
      <p:sp>
        <p:nvSpPr>
          <p:cNvPr id="61" name="TextBox 60"/>
          <p:cNvSpPr txBox="1"/>
          <p:nvPr/>
        </p:nvSpPr>
        <p:spPr>
          <a:xfrm>
            <a:off x="6008448" y="2180051"/>
            <a:ext cx="1514056" cy="1754326"/>
          </a:xfrm>
          <a:prstGeom prst="rect">
            <a:avLst/>
          </a:prstGeom>
          <a:noFill/>
          <a:ln>
            <a:solidFill>
              <a:schemeClr val="tx1"/>
            </a:solidFill>
            <a:prstDash val="dash"/>
          </a:ln>
        </p:spPr>
        <p:txBody>
          <a:bodyPr wrap="square" rtlCol="0">
            <a:spAutoFit/>
          </a:bodyPr>
          <a:lstStyle/>
          <a:p>
            <a:pPr marL="171450" indent="-171450">
              <a:buFont typeface="Arial" charset="0"/>
              <a:buChar char="•"/>
            </a:pPr>
            <a:r>
              <a:rPr lang="en-US" sz="1200" dirty="0"/>
              <a:t>Youths have a higher risk appetite</a:t>
            </a:r>
          </a:p>
          <a:p>
            <a:pPr marL="171450" indent="-171450">
              <a:buFont typeface="Arial" charset="0"/>
              <a:buChar char="•"/>
            </a:pPr>
            <a:r>
              <a:rPr lang="en-US" sz="1200" dirty="0"/>
              <a:t>Asset classes like stocks would be ideal in assumption of the higher risk appetite of youths</a:t>
            </a:r>
          </a:p>
        </p:txBody>
      </p:sp>
      <p:sp>
        <p:nvSpPr>
          <p:cNvPr id="62" name="TextBox 61"/>
          <p:cNvSpPr txBox="1"/>
          <p:nvPr/>
        </p:nvSpPr>
        <p:spPr>
          <a:xfrm>
            <a:off x="8309469" y="2181721"/>
            <a:ext cx="1494208" cy="1938992"/>
          </a:xfrm>
          <a:prstGeom prst="rect">
            <a:avLst/>
          </a:prstGeom>
          <a:noFill/>
          <a:ln>
            <a:solidFill>
              <a:schemeClr val="tx1"/>
            </a:solidFill>
            <a:prstDash val="dash"/>
          </a:ln>
        </p:spPr>
        <p:txBody>
          <a:bodyPr wrap="square" rtlCol="0">
            <a:spAutoFit/>
          </a:bodyPr>
          <a:lstStyle/>
          <a:p>
            <a:pPr marL="171450" indent="-171450">
              <a:buFont typeface="Arial" charset="0"/>
              <a:buChar char="•"/>
            </a:pPr>
            <a:r>
              <a:rPr lang="en-US" sz="1200" dirty="0"/>
              <a:t>With a myriad of information in the market, it may be hard to find the relevant information</a:t>
            </a:r>
          </a:p>
          <a:p>
            <a:pPr marL="171450" indent="-171450">
              <a:buFont typeface="Arial" charset="0"/>
              <a:buChar char="•"/>
            </a:pPr>
            <a:r>
              <a:rPr lang="en-US" sz="1200" dirty="0"/>
              <a:t>Our one stop information portal saves time and facilitates learning</a:t>
            </a:r>
          </a:p>
        </p:txBody>
      </p:sp>
      <p:sp>
        <p:nvSpPr>
          <p:cNvPr id="63" name="TextBox 62"/>
          <p:cNvSpPr txBox="1"/>
          <p:nvPr/>
        </p:nvSpPr>
        <p:spPr>
          <a:xfrm>
            <a:off x="10590860" y="2180051"/>
            <a:ext cx="1517992" cy="1569660"/>
          </a:xfrm>
          <a:prstGeom prst="rect">
            <a:avLst/>
          </a:prstGeom>
          <a:noFill/>
          <a:ln>
            <a:solidFill>
              <a:schemeClr val="tx1"/>
            </a:solidFill>
            <a:prstDash val="dash"/>
          </a:ln>
        </p:spPr>
        <p:txBody>
          <a:bodyPr wrap="square" rtlCol="0">
            <a:spAutoFit/>
          </a:bodyPr>
          <a:lstStyle/>
          <a:p>
            <a:pPr marL="171450" indent="-171450">
              <a:buFont typeface="Arial" charset="0"/>
              <a:buChar char="•"/>
            </a:pPr>
            <a:r>
              <a:rPr lang="en-US" sz="1200" dirty="0"/>
              <a:t>Youths value aesthetics and an interactive user interface</a:t>
            </a:r>
          </a:p>
          <a:p>
            <a:pPr marL="171450" indent="-171450">
              <a:buFont typeface="Arial" charset="0"/>
              <a:buChar char="•"/>
            </a:pPr>
            <a:r>
              <a:rPr lang="en-US" sz="1200" dirty="0"/>
              <a:t>An incentive for them to keep coming back to use our platform</a:t>
            </a:r>
          </a:p>
        </p:txBody>
      </p:sp>
      <p:sp>
        <p:nvSpPr>
          <p:cNvPr id="48" name="TextBox 47"/>
          <p:cNvSpPr txBox="1"/>
          <p:nvPr/>
        </p:nvSpPr>
        <p:spPr>
          <a:xfrm>
            <a:off x="11483948" y="6562516"/>
            <a:ext cx="716777" cy="307777"/>
          </a:xfrm>
          <a:prstGeom prst="rect">
            <a:avLst/>
          </a:prstGeom>
          <a:solidFill>
            <a:schemeClr val="accent1">
              <a:lumMod val="60000"/>
              <a:lumOff val="40000"/>
            </a:schemeClr>
          </a:solidFill>
        </p:spPr>
        <p:txBody>
          <a:bodyPr wrap="square" rtlCol="0">
            <a:spAutoFit/>
          </a:bodyPr>
          <a:lstStyle/>
          <a:p>
            <a:pPr algn="ctr"/>
            <a:r>
              <a:rPr lang="en-US" sz="1400" dirty="0"/>
              <a:t>2</a:t>
            </a:r>
          </a:p>
        </p:txBody>
      </p:sp>
      <p:sp>
        <p:nvSpPr>
          <p:cNvPr id="56" name="TextBox 55"/>
          <p:cNvSpPr txBox="1"/>
          <p:nvPr/>
        </p:nvSpPr>
        <p:spPr>
          <a:xfrm>
            <a:off x="2720852" y="4926726"/>
            <a:ext cx="3041123" cy="830997"/>
          </a:xfrm>
          <a:prstGeom prst="rect">
            <a:avLst/>
          </a:prstGeom>
          <a:solidFill>
            <a:schemeClr val="accent1">
              <a:lumMod val="60000"/>
              <a:lumOff val="40000"/>
            </a:schemeClr>
          </a:solidFill>
        </p:spPr>
        <p:txBody>
          <a:bodyPr wrap="square" rtlCol="0">
            <a:spAutoFit/>
          </a:bodyPr>
          <a:lstStyle/>
          <a:p>
            <a:r>
              <a:rPr lang="en-US" sz="1200" dirty="0"/>
              <a:t>Our application uses an interactive interface to appeal more to the users which are youths, making the learning experience more enriching</a:t>
            </a:r>
          </a:p>
        </p:txBody>
      </p:sp>
      <p:sp>
        <p:nvSpPr>
          <p:cNvPr id="67" name="TextBox 66"/>
          <p:cNvSpPr txBox="1"/>
          <p:nvPr/>
        </p:nvSpPr>
        <p:spPr>
          <a:xfrm>
            <a:off x="2720853" y="1445253"/>
            <a:ext cx="3041123" cy="830997"/>
          </a:xfrm>
          <a:prstGeom prst="rect">
            <a:avLst/>
          </a:prstGeom>
          <a:solidFill>
            <a:schemeClr val="accent1">
              <a:lumMod val="60000"/>
              <a:lumOff val="40000"/>
            </a:schemeClr>
          </a:solidFill>
        </p:spPr>
        <p:txBody>
          <a:bodyPr wrap="square" rtlCol="0">
            <a:spAutoFit/>
          </a:bodyPr>
          <a:lstStyle/>
          <a:p>
            <a:r>
              <a:rPr lang="en-US" sz="1200" dirty="0"/>
              <a:t>With a multitude of information out there, there is often a lot of ”noise” in the market. Our one stop platform equips one with the relevant financial knowledge</a:t>
            </a:r>
          </a:p>
        </p:txBody>
      </p:sp>
      <p:sp>
        <p:nvSpPr>
          <p:cNvPr id="68" name="TextBox 67"/>
          <p:cNvSpPr txBox="1"/>
          <p:nvPr/>
        </p:nvSpPr>
        <p:spPr>
          <a:xfrm>
            <a:off x="2720853" y="2950430"/>
            <a:ext cx="3041123" cy="1015663"/>
          </a:xfrm>
          <a:prstGeom prst="rect">
            <a:avLst/>
          </a:prstGeom>
          <a:solidFill>
            <a:schemeClr val="accent1">
              <a:lumMod val="60000"/>
              <a:lumOff val="40000"/>
            </a:schemeClr>
          </a:solidFill>
        </p:spPr>
        <p:txBody>
          <a:bodyPr wrap="square" rtlCol="0">
            <a:spAutoFit/>
          </a:bodyPr>
          <a:lstStyle/>
          <a:p>
            <a:r>
              <a:rPr lang="en-US" sz="1200" dirty="0"/>
              <a:t>Leveraging on the real time dynamic information obtained through API’s, it allows the user to see the changes in the market and be better equipped to make sound investment decisions </a:t>
            </a:r>
          </a:p>
        </p:txBody>
      </p:sp>
      <p:sp>
        <p:nvSpPr>
          <p:cNvPr id="69" name="TextBox 68"/>
          <p:cNvSpPr txBox="1"/>
          <p:nvPr/>
        </p:nvSpPr>
        <p:spPr>
          <a:xfrm>
            <a:off x="808502" y="4926726"/>
            <a:ext cx="1513066" cy="523220"/>
          </a:xfrm>
          <a:prstGeom prst="rect">
            <a:avLst/>
          </a:prstGeom>
          <a:solidFill>
            <a:srgbClr val="183E62"/>
          </a:solidFill>
        </p:spPr>
        <p:txBody>
          <a:bodyPr wrap="square" rtlCol="0">
            <a:spAutoFit/>
          </a:bodyPr>
          <a:lstStyle/>
          <a:p>
            <a:pPr algn="ctr"/>
            <a:r>
              <a:rPr lang="en-US" sz="1400" dirty="0">
                <a:solidFill>
                  <a:schemeClr val="bg1"/>
                </a:solidFill>
              </a:rPr>
              <a:t>Interactive Pedagogy</a:t>
            </a:r>
          </a:p>
        </p:txBody>
      </p:sp>
      <p:sp>
        <p:nvSpPr>
          <p:cNvPr id="70" name="TextBox 69"/>
          <p:cNvSpPr txBox="1"/>
          <p:nvPr/>
        </p:nvSpPr>
        <p:spPr>
          <a:xfrm>
            <a:off x="794581" y="2964024"/>
            <a:ext cx="1513066" cy="523220"/>
          </a:xfrm>
          <a:prstGeom prst="rect">
            <a:avLst/>
          </a:prstGeom>
          <a:solidFill>
            <a:srgbClr val="183E62"/>
          </a:solidFill>
        </p:spPr>
        <p:txBody>
          <a:bodyPr wrap="square" rtlCol="0">
            <a:spAutoFit/>
          </a:bodyPr>
          <a:lstStyle/>
          <a:p>
            <a:pPr algn="ctr"/>
            <a:r>
              <a:rPr lang="en-US" sz="1400" dirty="0">
                <a:solidFill>
                  <a:schemeClr val="bg1"/>
                </a:solidFill>
              </a:rPr>
              <a:t>Dynamic Information</a:t>
            </a:r>
          </a:p>
        </p:txBody>
      </p:sp>
      <p:sp>
        <p:nvSpPr>
          <p:cNvPr id="71" name="TextBox 70"/>
          <p:cNvSpPr txBox="1"/>
          <p:nvPr/>
        </p:nvSpPr>
        <p:spPr>
          <a:xfrm>
            <a:off x="808502" y="1445253"/>
            <a:ext cx="1513066" cy="523220"/>
          </a:xfrm>
          <a:prstGeom prst="rect">
            <a:avLst/>
          </a:prstGeom>
          <a:solidFill>
            <a:srgbClr val="183E62"/>
          </a:solidFill>
        </p:spPr>
        <p:txBody>
          <a:bodyPr wrap="square" rtlCol="0">
            <a:spAutoFit/>
          </a:bodyPr>
          <a:lstStyle/>
          <a:p>
            <a:pPr algn="ctr"/>
            <a:r>
              <a:rPr lang="en-US" sz="1400" dirty="0">
                <a:solidFill>
                  <a:schemeClr val="bg1"/>
                </a:solidFill>
              </a:rPr>
              <a:t>Educational Platform</a:t>
            </a:r>
          </a:p>
        </p:txBody>
      </p:sp>
      <p:sp>
        <p:nvSpPr>
          <p:cNvPr id="72" name="TextBox 71"/>
          <p:cNvSpPr txBox="1"/>
          <p:nvPr/>
        </p:nvSpPr>
        <p:spPr>
          <a:xfrm>
            <a:off x="-1" y="3995"/>
            <a:ext cx="11163754" cy="400110"/>
          </a:xfrm>
          <a:prstGeom prst="rect">
            <a:avLst/>
          </a:prstGeom>
          <a:solidFill>
            <a:schemeClr val="accent1">
              <a:lumMod val="60000"/>
              <a:lumOff val="40000"/>
            </a:schemeClr>
          </a:solidFill>
        </p:spPr>
        <p:txBody>
          <a:bodyPr wrap="square" rtlCol="0">
            <a:spAutoFit/>
          </a:bodyPr>
          <a:lstStyle/>
          <a:p>
            <a:r>
              <a:rPr lang="en-US" sz="2000" b="1" dirty="0">
                <a:solidFill>
                  <a:schemeClr val="bg1"/>
                </a:solidFill>
              </a:rPr>
              <a:t>Business Case</a:t>
            </a:r>
            <a:endParaRPr lang="en-US" sz="2000" dirty="0">
              <a:solidFill>
                <a:schemeClr val="bg1"/>
              </a:solidFill>
            </a:endParaRPr>
          </a:p>
        </p:txBody>
      </p:sp>
      <p:pic>
        <p:nvPicPr>
          <p:cNvPr id="73" name="Picture 72"/>
          <p:cNvPicPr>
            <a:picLocks noChangeAspect="1"/>
          </p:cNvPicPr>
          <p:nvPr/>
        </p:nvPicPr>
        <p:blipFill rotWithShape="1">
          <a:blip r:embed="rId5">
            <a:extLst>
              <a:ext uri="{28A0092B-C50C-407E-A947-70E740481C1C}">
                <a14:useLocalDpi xmlns:a14="http://schemas.microsoft.com/office/drawing/2010/main" val="0"/>
              </a:ext>
            </a:extLst>
          </a:blip>
          <a:srcRect r="1105"/>
          <a:stretch/>
        </p:blipFill>
        <p:spPr>
          <a:xfrm>
            <a:off x="11241027" y="0"/>
            <a:ext cx="867825" cy="542076"/>
          </a:xfrm>
          <a:prstGeom prst="rect">
            <a:avLst/>
          </a:prstGeom>
        </p:spPr>
      </p:pic>
      <p:sp>
        <p:nvSpPr>
          <p:cNvPr id="74" name="TextBox 73"/>
          <p:cNvSpPr txBox="1"/>
          <p:nvPr/>
        </p:nvSpPr>
        <p:spPr>
          <a:xfrm>
            <a:off x="6346019" y="5296058"/>
            <a:ext cx="1453978" cy="307777"/>
          </a:xfrm>
          <a:prstGeom prst="rect">
            <a:avLst/>
          </a:prstGeom>
          <a:solidFill>
            <a:schemeClr val="bg1">
              <a:lumMod val="50000"/>
            </a:schemeClr>
          </a:solidFill>
        </p:spPr>
        <p:txBody>
          <a:bodyPr wrap="square" rtlCol="0">
            <a:spAutoFit/>
          </a:bodyPr>
          <a:lstStyle/>
          <a:p>
            <a:pPr algn="ctr"/>
            <a:r>
              <a:rPr lang="en-US" sz="1400" dirty="0">
                <a:solidFill>
                  <a:schemeClr val="bg1"/>
                </a:solidFill>
              </a:rPr>
              <a:t>User Centricity</a:t>
            </a:r>
          </a:p>
        </p:txBody>
      </p:sp>
      <p:sp>
        <p:nvSpPr>
          <p:cNvPr id="76" name="TextBox 75"/>
          <p:cNvSpPr txBox="1"/>
          <p:nvPr/>
        </p:nvSpPr>
        <p:spPr>
          <a:xfrm>
            <a:off x="8373864" y="5126782"/>
            <a:ext cx="3603488" cy="646331"/>
          </a:xfrm>
          <a:prstGeom prst="rect">
            <a:avLst/>
          </a:prstGeom>
          <a:noFill/>
          <a:ln>
            <a:solidFill>
              <a:schemeClr val="tx1"/>
            </a:solidFill>
            <a:prstDash val="dash"/>
          </a:ln>
        </p:spPr>
        <p:txBody>
          <a:bodyPr wrap="square" rtlCol="0">
            <a:spAutoFit/>
          </a:bodyPr>
          <a:lstStyle/>
          <a:p>
            <a:pPr marL="171450" indent="-171450">
              <a:buFont typeface="Arial" charset="0"/>
              <a:buChar char="•"/>
            </a:pPr>
            <a:r>
              <a:rPr lang="en-US" sz="1200" dirty="0"/>
              <a:t>By understanding the pain points and needs of our target audience, the features incorporated would focus on meeting these needs</a:t>
            </a:r>
          </a:p>
        </p:txBody>
      </p:sp>
      <p:pic>
        <p:nvPicPr>
          <p:cNvPr id="3" name="Audio 2">
            <a:hlinkClick r:id="" action="ppaction://media"/>
            <a:extLst>
              <a:ext uri="{FF2B5EF4-FFF2-40B4-BE49-F238E27FC236}">
                <a16:creationId xmlns:a16="http://schemas.microsoft.com/office/drawing/2014/main" id="{20817E7C-5F33-47E1-865D-7F8B5EB543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1416081302"/>
      </p:ext>
    </p:extLst>
  </p:cSld>
  <p:clrMapOvr>
    <a:masterClrMapping/>
  </p:clrMapOvr>
  <mc:AlternateContent xmlns:mc="http://schemas.openxmlformats.org/markup-compatibility/2006" xmlns:p14="http://schemas.microsoft.com/office/powerpoint/2010/main">
    <mc:Choice Requires="p14">
      <p:transition spd="slow" p14:dur="2000" advTm="27647"/>
    </mc:Choice>
    <mc:Fallback xmlns="">
      <p:transition spd="slow" advTm="27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Date Placeholder 3"/>
          <p:cNvSpPr txBox="1">
            <a:spLocks/>
          </p:cNvSpPr>
          <p:nvPr/>
        </p:nvSpPr>
        <p:spPr>
          <a:xfrm>
            <a:off x="745326" y="6368141"/>
            <a:ext cx="171625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Proposed Solution</a:t>
            </a:r>
          </a:p>
        </p:txBody>
      </p:sp>
      <p:sp>
        <p:nvSpPr>
          <p:cNvPr id="50" name="Date Placeholder 3"/>
          <p:cNvSpPr txBox="1">
            <a:spLocks/>
          </p:cNvSpPr>
          <p:nvPr/>
        </p:nvSpPr>
        <p:spPr>
          <a:xfrm>
            <a:off x="3305721" y="6368142"/>
            <a:ext cx="139793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Business Case</a:t>
            </a:r>
          </a:p>
        </p:txBody>
      </p:sp>
      <p:sp>
        <p:nvSpPr>
          <p:cNvPr id="51" name="Date Placeholder 3"/>
          <p:cNvSpPr txBox="1">
            <a:spLocks/>
          </p:cNvSpPr>
          <p:nvPr/>
        </p:nvSpPr>
        <p:spPr>
          <a:xfrm>
            <a:off x="5547796" y="6385681"/>
            <a:ext cx="152521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Solution Architecture</a:t>
            </a:r>
            <a:endParaRPr lang="en-US" b="1" dirty="0"/>
          </a:p>
        </p:txBody>
      </p:sp>
      <p:sp>
        <p:nvSpPr>
          <p:cNvPr id="52" name="Date Placeholder 3"/>
          <p:cNvSpPr txBox="1">
            <a:spLocks/>
          </p:cNvSpPr>
          <p:nvPr/>
        </p:nvSpPr>
        <p:spPr>
          <a:xfrm>
            <a:off x="7917146" y="6385681"/>
            <a:ext cx="102849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Frameworks</a:t>
            </a:r>
          </a:p>
        </p:txBody>
      </p:sp>
      <p:sp>
        <p:nvSpPr>
          <p:cNvPr id="53" name="Date Placeholder 3"/>
          <p:cNvSpPr txBox="1">
            <a:spLocks/>
          </p:cNvSpPr>
          <p:nvPr/>
        </p:nvSpPr>
        <p:spPr>
          <a:xfrm>
            <a:off x="9789777" y="6375465"/>
            <a:ext cx="1195059"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Demonstration</a:t>
            </a:r>
            <a:endParaRPr lang="en-US" dirty="0"/>
          </a:p>
        </p:txBody>
      </p:sp>
      <p:sp>
        <p:nvSpPr>
          <p:cNvPr id="48" name="TextBox 47"/>
          <p:cNvSpPr txBox="1"/>
          <p:nvPr/>
        </p:nvSpPr>
        <p:spPr>
          <a:xfrm>
            <a:off x="11483948" y="6562516"/>
            <a:ext cx="716777" cy="307777"/>
          </a:xfrm>
          <a:prstGeom prst="rect">
            <a:avLst/>
          </a:prstGeom>
          <a:solidFill>
            <a:schemeClr val="accent1">
              <a:lumMod val="60000"/>
              <a:lumOff val="40000"/>
            </a:schemeClr>
          </a:solidFill>
        </p:spPr>
        <p:txBody>
          <a:bodyPr wrap="square" rtlCol="0">
            <a:spAutoFit/>
          </a:bodyPr>
          <a:lstStyle/>
          <a:p>
            <a:pPr algn="ctr"/>
            <a:r>
              <a:rPr lang="en-US" sz="1400" dirty="0"/>
              <a:t>3</a:t>
            </a:r>
          </a:p>
        </p:txBody>
      </p:sp>
      <p:sp>
        <p:nvSpPr>
          <p:cNvPr id="56" name="Text Placeholder 2"/>
          <p:cNvSpPr txBox="1">
            <a:spLocks/>
          </p:cNvSpPr>
          <p:nvPr/>
        </p:nvSpPr>
        <p:spPr>
          <a:xfrm>
            <a:off x="201234" y="5045770"/>
            <a:ext cx="1755797" cy="387779"/>
          </a:xfrm>
          <a:prstGeom prst="rect">
            <a:avLst/>
          </a:prstGeom>
          <a:solidFill>
            <a:srgbClr val="13224B"/>
          </a:solidFill>
          <a:ln>
            <a:solidFill>
              <a:schemeClr val="bg1"/>
            </a:solidFill>
          </a:ln>
        </p:spPr>
        <p:txBody>
          <a:bodyPr>
            <a:normAutofit/>
          </a:bodyPr>
          <a:lstStyle>
            <a:lvl1pPr marL="0" indent="0" algn="ctr" defTabSz="914400" rtl="0" eaLnBrk="1" latinLnBrk="0" hangingPunct="1">
              <a:lnSpc>
                <a:spcPct val="90000"/>
              </a:lnSpc>
              <a:spcBef>
                <a:spcPts val="1000"/>
              </a:spcBef>
              <a:buFont typeface="Arial"/>
              <a:buNone/>
              <a:defRPr sz="1400" kern="1200" baseline="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dirty="0"/>
              <a:t>Technology</a:t>
            </a:r>
          </a:p>
        </p:txBody>
      </p:sp>
      <p:sp>
        <p:nvSpPr>
          <p:cNvPr id="65" name="TextBox 64"/>
          <p:cNvSpPr txBox="1"/>
          <p:nvPr/>
        </p:nvSpPr>
        <p:spPr>
          <a:xfrm>
            <a:off x="-1" y="3995"/>
            <a:ext cx="11163754" cy="400110"/>
          </a:xfrm>
          <a:prstGeom prst="rect">
            <a:avLst/>
          </a:prstGeom>
          <a:solidFill>
            <a:schemeClr val="accent1">
              <a:lumMod val="60000"/>
              <a:lumOff val="40000"/>
            </a:schemeClr>
          </a:solidFill>
        </p:spPr>
        <p:txBody>
          <a:bodyPr wrap="square" rtlCol="0">
            <a:spAutoFit/>
          </a:bodyPr>
          <a:lstStyle/>
          <a:p>
            <a:r>
              <a:rPr lang="en-US" sz="2000" b="1" dirty="0">
                <a:solidFill>
                  <a:schemeClr val="bg1"/>
                </a:solidFill>
              </a:rPr>
              <a:t>Solution Architecture</a:t>
            </a:r>
            <a:endParaRPr lang="en-US" sz="2000" dirty="0">
              <a:solidFill>
                <a:schemeClr val="bg1"/>
              </a:solidFill>
            </a:endParaRPr>
          </a:p>
        </p:txBody>
      </p:sp>
      <p:pic>
        <p:nvPicPr>
          <p:cNvPr id="66" name="Picture 65"/>
          <p:cNvPicPr>
            <a:picLocks noChangeAspect="1"/>
          </p:cNvPicPr>
          <p:nvPr/>
        </p:nvPicPr>
        <p:blipFill rotWithShape="1">
          <a:blip r:embed="rId5">
            <a:extLst>
              <a:ext uri="{28A0092B-C50C-407E-A947-70E740481C1C}">
                <a14:useLocalDpi xmlns:a14="http://schemas.microsoft.com/office/drawing/2010/main" val="0"/>
              </a:ext>
            </a:extLst>
          </a:blip>
          <a:srcRect r="1105"/>
          <a:stretch/>
        </p:blipFill>
        <p:spPr>
          <a:xfrm>
            <a:off x="11241027" y="0"/>
            <a:ext cx="867825" cy="542076"/>
          </a:xfrm>
          <a:prstGeom prst="rect">
            <a:avLst/>
          </a:prstGeom>
        </p:spPr>
      </p:pic>
      <p:pic>
        <p:nvPicPr>
          <p:cNvPr id="5124" name="Picture 4" descr="eb-application-development - NSU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1071" y="2761197"/>
            <a:ext cx="1953896" cy="1372493"/>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5459008" y="3164004"/>
            <a:ext cx="1766465" cy="830997"/>
          </a:xfrm>
          <a:prstGeom prst="rect">
            <a:avLst/>
          </a:prstGeom>
          <a:noFill/>
          <a:ln>
            <a:solidFill>
              <a:schemeClr val="tx1"/>
            </a:solidFill>
            <a:prstDash val="dash"/>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t>Our web application </a:t>
            </a:r>
            <a:r>
              <a:rPr lang="mr-IN" sz="1200" dirty="0"/>
              <a:t>–</a:t>
            </a:r>
            <a:r>
              <a:rPr lang="en-US" sz="1200" dirty="0"/>
              <a:t> a one stop educational platform to start your investment journey</a:t>
            </a:r>
          </a:p>
        </p:txBody>
      </p:sp>
      <p:pic>
        <p:nvPicPr>
          <p:cNvPr id="5130" name="Picture 10" descr="ile:CSS3 and HTML5 logos and wordmarks.svg - Wikimedia Comm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4707" y="5076808"/>
            <a:ext cx="1242034" cy="803946"/>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10005225" y="5063283"/>
            <a:ext cx="1669714" cy="830997"/>
          </a:xfrm>
          <a:prstGeom prst="rect">
            <a:avLst/>
          </a:prstGeom>
          <a:noFill/>
          <a:ln>
            <a:solidFill>
              <a:schemeClr val="tx1"/>
            </a:solidFill>
            <a:prstDash val="dash"/>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t>Web Application supported by Vanilla, CSS and HTML frameworks</a:t>
            </a:r>
          </a:p>
        </p:txBody>
      </p:sp>
      <p:pic>
        <p:nvPicPr>
          <p:cNvPr id="5136" name="Picture 16" descr="et started with Alpha Vantage Data | by Patrick Collins | Alpha Vant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4422" y="3502533"/>
            <a:ext cx="1693016" cy="33860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9828990" y="3176362"/>
            <a:ext cx="1845949" cy="1015663"/>
          </a:xfrm>
          <a:prstGeom prst="rect">
            <a:avLst/>
          </a:prstGeom>
          <a:noFill/>
          <a:ln>
            <a:solidFill>
              <a:schemeClr val="tx1"/>
            </a:solidFill>
            <a:prstDash val="dash"/>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t>APIs used to retrieve real time trading information from Alpha Vantage which provides stock and FOREX APIs</a:t>
            </a:r>
          </a:p>
        </p:txBody>
      </p:sp>
      <p:pic>
        <p:nvPicPr>
          <p:cNvPr id="5138" name="Picture 18" descr="outh Icons - 174 free vector ic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6947" y="71231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ull Bear Logo photos, royalty-free images, graphics, vectors &amp; vi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7103" y="550462"/>
            <a:ext cx="1531736" cy="1531736"/>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ownload Education, Studying, University, Alumni - Graduation Logo P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2322" y="672469"/>
            <a:ext cx="1066672" cy="125904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2982322" y="2181249"/>
            <a:ext cx="1451394" cy="276999"/>
          </a:xfrm>
          <a:prstGeom prst="rect">
            <a:avLst/>
          </a:prstGeom>
          <a:noFill/>
          <a:ln>
            <a:solidFill>
              <a:schemeClr val="tx1"/>
            </a:solidFill>
            <a:prstDash val="dash"/>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a:t>Financial Literacy</a:t>
            </a:r>
            <a:endParaRPr lang="en-US" sz="1200" dirty="0"/>
          </a:p>
        </p:txBody>
      </p:sp>
      <p:sp>
        <p:nvSpPr>
          <p:cNvPr id="72" name="TextBox 71"/>
          <p:cNvSpPr txBox="1"/>
          <p:nvPr/>
        </p:nvSpPr>
        <p:spPr>
          <a:xfrm>
            <a:off x="5782728" y="2181249"/>
            <a:ext cx="1451394" cy="276999"/>
          </a:xfrm>
          <a:prstGeom prst="rect">
            <a:avLst/>
          </a:prstGeom>
          <a:noFill/>
          <a:ln>
            <a:solidFill>
              <a:schemeClr val="tx1"/>
            </a:solidFill>
            <a:prstDash val="dash"/>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t>Financial Markets</a:t>
            </a:r>
          </a:p>
        </p:txBody>
      </p:sp>
      <p:sp>
        <p:nvSpPr>
          <p:cNvPr id="73" name="TextBox 72"/>
          <p:cNvSpPr txBox="1"/>
          <p:nvPr/>
        </p:nvSpPr>
        <p:spPr>
          <a:xfrm>
            <a:off x="8653109" y="2181250"/>
            <a:ext cx="1727266" cy="276999"/>
          </a:xfrm>
          <a:prstGeom prst="rect">
            <a:avLst/>
          </a:prstGeom>
          <a:noFill/>
          <a:ln>
            <a:solidFill>
              <a:schemeClr val="tx1"/>
            </a:solidFill>
            <a:prstDash val="dash"/>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a:t>Target Audience: Youths</a:t>
            </a:r>
            <a:endParaRPr lang="en-US" sz="1200" dirty="0"/>
          </a:p>
        </p:txBody>
      </p:sp>
      <p:sp>
        <p:nvSpPr>
          <p:cNvPr id="74" name="Text Placeholder 2"/>
          <p:cNvSpPr txBox="1">
            <a:spLocks/>
          </p:cNvSpPr>
          <p:nvPr/>
        </p:nvSpPr>
        <p:spPr>
          <a:xfrm>
            <a:off x="201233" y="3228616"/>
            <a:ext cx="1755797" cy="387779"/>
          </a:xfrm>
          <a:prstGeom prst="rect">
            <a:avLst/>
          </a:prstGeom>
          <a:solidFill>
            <a:srgbClr val="13224B"/>
          </a:solidFill>
          <a:ln>
            <a:solidFill>
              <a:schemeClr val="bg1"/>
            </a:solidFill>
          </a:ln>
        </p:spPr>
        <p:txBody>
          <a:bodyPr>
            <a:normAutofit/>
          </a:bodyPr>
          <a:lstStyle>
            <a:lvl1pPr marL="0" indent="0" algn="ctr" defTabSz="914400" rtl="0" eaLnBrk="1" latinLnBrk="0" hangingPunct="1">
              <a:lnSpc>
                <a:spcPct val="90000"/>
              </a:lnSpc>
              <a:spcBef>
                <a:spcPts val="1000"/>
              </a:spcBef>
              <a:buFont typeface="Arial"/>
              <a:buNone/>
              <a:defRPr sz="1400" kern="1200" baseline="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dirty="0"/>
              <a:t>Application</a:t>
            </a:r>
          </a:p>
        </p:txBody>
      </p:sp>
      <p:sp>
        <p:nvSpPr>
          <p:cNvPr id="75" name="Text Placeholder 2"/>
          <p:cNvSpPr txBox="1">
            <a:spLocks/>
          </p:cNvSpPr>
          <p:nvPr/>
        </p:nvSpPr>
        <p:spPr>
          <a:xfrm>
            <a:off x="201233" y="1301992"/>
            <a:ext cx="1755797" cy="387779"/>
          </a:xfrm>
          <a:prstGeom prst="rect">
            <a:avLst/>
          </a:prstGeom>
          <a:solidFill>
            <a:srgbClr val="13224B"/>
          </a:solidFill>
          <a:ln>
            <a:solidFill>
              <a:schemeClr val="bg1"/>
            </a:solidFill>
          </a:ln>
        </p:spPr>
        <p:txBody>
          <a:bodyPr>
            <a:normAutofit/>
          </a:bodyPr>
          <a:lstStyle>
            <a:lvl1pPr marL="0" indent="0" algn="ctr" defTabSz="914400" rtl="0" eaLnBrk="1" latinLnBrk="0" hangingPunct="1">
              <a:lnSpc>
                <a:spcPct val="90000"/>
              </a:lnSpc>
              <a:spcBef>
                <a:spcPts val="1000"/>
              </a:spcBef>
              <a:buFont typeface="Arial"/>
              <a:buNone/>
              <a:defRPr sz="1400" kern="1200" baseline="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dirty="0"/>
              <a:t>Business</a:t>
            </a:r>
          </a:p>
        </p:txBody>
      </p:sp>
      <p:sp>
        <p:nvSpPr>
          <p:cNvPr id="76" name="TextBox 75"/>
          <p:cNvSpPr txBox="1"/>
          <p:nvPr/>
        </p:nvSpPr>
        <p:spPr>
          <a:xfrm>
            <a:off x="4953910" y="5076808"/>
            <a:ext cx="2673998" cy="461665"/>
          </a:xfrm>
          <a:prstGeom prst="rect">
            <a:avLst/>
          </a:prstGeom>
          <a:noFill/>
          <a:ln>
            <a:solidFill>
              <a:schemeClr val="tx1"/>
            </a:solidFill>
            <a:prstDash val="dash"/>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t>React JS was used to host the application running the API calls</a:t>
            </a:r>
          </a:p>
        </p:txBody>
      </p:sp>
      <p:pic>
        <p:nvPicPr>
          <p:cNvPr id="5150" name="Picture 30" descr="earning ReactJS From Scratch | Hacker No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1583" y="4713606"/>
            <a:ext cx="2047455" cy="116714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1A2EF1F8-1AB7-4C12-8DC2-907292D2731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1741617778"/>
      </p:ext>
    </p:extLst>
  </p:cSld>
  <p:clrMapOvr>
    <a:masterClrMapping/>
  </p:clrMapOvr>
  <mc:AlternateContent xmlns:mc="http://schemas.openxmlformats.org/markup-compatibility/2006" xmlns:p14="http://schemas.microsoft.com/office/powerpoint/2010/main">
    <mc:Choice Requires="p14">
      <p:transition spd="slow" p14:dur="2000" advTm="39842"/>
    </mc:Choice>
    <mc:Fallback xmlns="">
      <p:transition spd="slow" advTm="39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Date Placeholder 3"/>
          <p:cNvSpPr txBox="1">
            <a:spLocks/>
          </p:cNvSpPr>
          <p:nvPr/>
        </p:nvSpPr>
        <p:spPr>
          <a:xfrm>
            <a:off x="745326" y="6368141"/>
            <a:ext cx="171625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Proposed Solution</a:t>
            </a:r>
          </a:p>
        </p:txBody>
      </p:sp>
      <p:sp>
        <p:nvSpPr>
          <p:cNvPr id="50" name="Date Placeholder 3"/>
          <p:cNvSpPr txBox="1">
            <a:spLocks/>
          </p:cNvSpPr>
          <p:nvPr/>
        </p:nvSpPr>
        <p:spPr>
          <a:xfrm>
            <a:off x="3305721" y="6368142"/>
            <a:ext cx="139793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Business Case</a:t>
            </a:r>
          </a:p>
        </p:txBody>
      </p:sp>
      <p:sp>
        <p:nvSpPr>
          <p:cNvPr id="51" name="Date Placeholder 3"/>
          <p:cNvSpPr txBox="1">
            <a:spLocks/>
          </p:cNvSpPr>
          <p:nvPr/>
        </p:nvSpPr>
        <p:spPr>
          <a:xfrm>
            <a:off x="5547796" y="6385681"/>
            <a:ext cx="152521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Solution Architecture</a:t>
            </a:r>
            <a:endParaRPr lang="en-US" dirty="0"/>
          </a:p>
        </p:txBody>
      </p:sp>
      <p:sp>
        <p:nvSpPr>
          <p:cNvPr id="52" name="Date Placeholder 3"/>
          <p:cNvSpPr txBox="1">
            <a:spLocks/>
          </p:cNvSpPr>
          <p:nvPr/>
        </p:nvSpPr>
        <p:spPr>
          <a:xfrm>
            <a:off x="7917146" y="6385681"/>
            <a:ext cx="102849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Frameworks</a:t>
            </a:r>
          </a:p>
        </p:txBody>
      </p:sp>
      <p:sp>
        <p:nvSpPr>
          <p:cNvPr id="53" name="Date Placeholder 3"/>
          <p:cNvSpPr txBox="1">
            <a:spLocks/>
          </p:cNvSpPr>
          <p:nvPr/>
        </p:nvSpPr>
        <p:spPr>
          <a:xfrm>
            <a:off x="9789777" y="6375465"/>
            <a:ext cx="1195059"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Demonstration</a:t>
            </a:r>
            <a:endParaRPr lang="en-US" dirty="0"/>
          </a:p>
        </p:txBody>
      </p:sp>
      <p:sp>
        <p:nvSpPr>
          <p:cNvPr id="48" name="TextBox 47"/>
          <p:cNvSpPr txBox="1"/>
          <p:nvPr/>
        </p:nvSpPr>
        <p:spPr>
          <a:xfrm>
            <a:off x="11483948" y="6562516"/>
            <a:ext cx="716777" cy="307777"/>
          </a:xfrm>
          <a:prstGeom prst="rect">
            <a:avLst/>
          </a:prstGeom>
          <a:solidFill>
            <a:schemeClr val="accent1">
              <a:lumMod val="60000"/>
              <a:lumOff val="40000"/>
            </a:schemeClr>
          </a:solidFill>
        </p:spPr>
        <p:txBody>
          <a:bodyPr wrap="square" rtlCol="0">
            <a:spAutoFit/>
          </a:bodyPr>
          <a:lstStyle/>
          <a:p>
            <a:pPr algn="ctr"/>
            <a:r>
              <a:rPr lang="en-US" sz="1400" dirty="0"/>
              <a:t>4</a:t>
            </a:r>
          </a:p>
        </p:txBody>
      </p:sp>
      <p:sp>
        <p:nvSpPr>
          <p:cNvPr id="46" name="TextBox 45"/>
          <p:cNvSpPr txBox="1"/>
          <p:nvPr/>
        </p:nvSpPr>
        <p:spPr>
          <a:xfrm>
            <a:off x="1354450" y="5080412"/>
            <a:ext cx="2650239" cy="923330"/>
          </a:xfrm>
          <a:prstGeom prst="rect">
            <a:avLst/>
          </a:prstGeom>
          <a:solidFill>
            <a:schemeClr val="bg1">
              <a:lumMod val="85000"/>
            </a:schemeClr>
          </a:solidFill>
        </p:spPr>
        <p:txBody>
          <a:bodyPr wrap="square" rtlCol="0">
            <a:spAutoFit/>
          </a:bodyPr>
          <a:lstStyle/>
          <a:p>
            <a:pPr algn="ctr"/>
            <a:r>
              <a:rPr lang="en-US" dirty="0"/>
              <a:t>Custom bootstrap framework with Vanilla, CSS and HTML</a:t>
            </a:r>
          </a:p>
        </p:txBody>
      </p:sp>
      <p:sp>
        <p:nvSpPr>
          <p:cNvPr id="47" name="TextBox 46"/>
          <p:cNvSpPr txBox="1"/>
          <p:nvPr/>
        </p:nvSpPr>
        <p:spPr>
          <a:xfrm>
            <a:off x="-1" y="3995"/>
            <a:ext cx="11163754" cy="400110"/>
          </a:xfrm>
          <a:prstGeom prst="rect">
            <a:avLst/>
          </a:prstGeom>
          <a:solidFill>
            <a:schemeClr val="accent1">
              <a:lumMod val="60000"/>
              <a:lumOff val="40000"/>
            </a:schemeClr>
          </a:solidFill>
        </p:spPr>
        <p:txBody>
          <a:bodyPr wrap="square" rtlCol="0">
            <a:spAutoFit/>
          </a:bodyPr>
          <a:lstStyle/>
          <a:p>
            <a:r>
              <a:rPr lang="en-US" sz="2000" b="1" dirty="0">
                <a:solidFill>
                  <a:schemeClr val="bg1"/>
                </a:solidFill>
              </a:rPr>
              <a:t>Frameworks</a:t>
            </a:r>
            <a:endParaRPr lang="en-US" sz="2000" dirty="0">
              <a:solidFill>
                <a:schemeClr val="bg1"/>
              </a:solidFill>
            </a:endParaRPr>
          </a:p>
        </p:txBody>
      </p:sp>
      <p:pic>
        <p:nvPicPr>
          <p:cNvPr id="56" name="Picture 55"/>
          <p:cNvPicPr>
            <a:picLocks noChangeAspect="1"/>
          </p:cNvPicPr>
          <p:nvPr/>
        </p:nvPicPr>
        <p:blipFill rotWithShape="1">
          <a:blip r:embed="rId7">
            <a:extLst>
              <a:ext uri="{28A0092B-C50C-407E-A947-70E740481C1C}">
                <a14:useLocalDpi xmlns:a14="http://schemas.microsoft.com/office/drawing/2010/main" val="0"/>
              </a:ext>
            </a:extLst>
          </a:blip>
          <a:srcRect r="1105"/>
          <a:stretch/>
        </p:blipFill>
        <p:spPr>
          <a:xfrm>
            <a:off x="11241027" y="0"/>
            <a:ext cx="867825" cy="542076"/>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861" y="1156189"/>
            <a:ext cx="5695719" cy="3559825"/>
          </a:xfrm>
          <a:prstGeom prst="rect">
            <a:avLst/>
          </a:prstGeom>
        </p:spPr>
      </p:pic>
      <p:pic>
        <p:nvPicPr>
          <p:cNvPr id="65" name="Picture 16" descr="et started with Alpha Vantage Data | by Patrick Collins | Alpha Vant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7513" y="1070721"/>
            <a:ext cx="3316229" cy="66324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8628537" y="2031250"/>
            <a:ext cx="634201" cy="369332"/>
          </a:xfrm>
          <a:prstGeom prst="rect">
            <a:avLst/>
          </a:prstGeom>
          <a:solidFill>
            <a:schemeClr val="bg1">
              <a:lumMod val="85000"/>
            </a:schemeClr>
          </a:solidFill>
        </p:spPr>
        <p:txBody>
          <a:bodyPr wrap="square" rtlCol="0">
            <a:spAutoFit/>
          </a:bodyPr>
          <a:lstStyle/>
          <a:p>
            <a:pPr algn="ctr"/>
            <a:r>
              <a:rPr lang="en-US" dirty="0"/>
              <a:t>API</a:t>
            </a:r>
          </a:p>
        </p:txBody>
      </p:sp>
      <p:pic>
        <p:nvPicPr>
          <p:cNvPr id="5" name="ezgif.com-gif-mak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869914" y="2687182"/>
            <a:ext cx="4384544" cy="2393230"/>
          </a:xfrm>
          <a:prstGeom prst="rect">
            <a:avLst/>
          </a:prstGeom>
        </p:spPr>
      </p:pic>
      <p:sp>
        <p:nvSpPr>
          <p:cNvPr id="67" name="TextBox 66"/>
          <p:cNvSpPr txBox="1"/>
          <p:nvPr/>
        </p:nvSpPr>
        <p:spPr>
          <a:xfrm>
            <a:off x="7450509" y="5363714"/>
            <a:ext cx="2650239" cy="369332"/>
          </a:xfrm>
          <a:prstGeom prst="rect">
            <a:avLst/>
          </a:prstGeom>
          <a:solidFill>
            <a:schemeClr val="bg1">
              <a:lumMod val="85000"/>
            </a:schemeClr>
          </a:solidFill>
        </p:spPr>
        <p:txBody>
          <a:bodyPr wrap="square" rtlCol="0">
            <a:spAutoFit/>
          </a:bodyPr>
          <a:lstStyle/>
          <a:p>
            <a:pPr algn="ctr"/>
            <a:r>
              <a:rPr lang="en-US" dirty="0"/>
              <a:t>Parallax Scrolling</a:t>
            </a:r>
          </a:p>
        </p:txBody>
      </p:sp>
      <p:pic>
        <p:nvPicPr>
          <p:cNvPr id="4" name="Audio 3">
            <a:hlinkClick r:id="" action="ppaction://media"/>
            <a:extLst>
              <a:ext uri="{FF2B5EF4-FFF2-40B4-BE49-F238E27FC236}">
                <a16:creationId xmlns:a16="http://schemas.microsoft.com/office/drawing/2014/main" id="{CC87E234-27C4-4077-A540-6E32DFC13FD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535810054"/>
      </p:ext>
    </p:extLst>
  </p:cSld>
  <p:clrMapOvr>
    <a:masterClrMapping/>
  </p:clrMapOvr>
  <mc:AlternateContent xmlns:mc="http://schemas.openxmlformats.org/markup-compatibility/2006" xmlns:p14="http://schemas.microsoft.com/office/powerpoint/2010/main">
    <mc:Choice Requires="p14">
      <p:transition spd="slow" p14:dur="2000" advTm="27956"/>
    </mc:Choice>
    <mc:Fallback xmlns="">
      <p:transition spd="slow" advTm="27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Date Placeholder 3"/>
          <p:cNvSpPr txBox="1">
            <a:spLocks/>
          </p:cNvSpPr>
          <p:nvPr/>
        </p:nvSpPr>
        <p:spPr>
          <a:xfrm>
            <a:off x="745326" y="6368141"/>
            <a:ext cx="171625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Proposed Solution</a:t>
            </a:r>
          </a:p>
        </p:txBody>
      </p:sp>
      <p:sp>
        <p:nvSpPr>
          <p:cNvPr id="50" name="Date Placeholder 3"/>
          <p:cNvSpPr txBox="1">
            <a:spLocks/>
          </p:cNvSpPr>
          <p:nvPr/>
        </p:nvSpPr>
        <p:spPr>
          <a:xfrm>
            <a:off x="3305721" y="6368142"/>
            <a:ext cx="139793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Business Case</a:t>
            </a:r>
          </a:p>
        </p:txBody>
      </p:sp>
      <p:sp>
        <p:nvSpPr>
          <p:cNvPr id="51" name="Date Placeholder 3"/>
          <p:cNvSpPr txBox="1">
            <a:spLocks/>
          </p:cNvSpPr>
          <p:nvPr/>
        </p:nvSpPr>
        <p:spPr>
          <a:xfrm>
            <a:off x="5547796" y="6385681"/>
            <a:ext cx="152521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Solution Architecture</a:t>
            </a:r>
            <a:endParaRPr lang="en-US" dirty="0"/>
          </a:p>
        </p:txBody>
      </p:sp>
      <p:sp>
        <p:nvSpPr>
          <p:cNvPr id="52" name="Date Placeholder 3"/>
          <p:cNvSpPr txBox="1">
            <a:spLocks/>
          </p:cNvSpPr>
          <p:nvPr/>
        </p:nvSpPr>
        <p:spPr>
          <a:xfrm>
            <a:off x="7917146" y="6385681"/>
            <a:ext cx="102849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Frameworks</a:t>
            </a:r>
          </a:p>
        </p:txBody>
      </p:sp>
      <p:sp>
        <p:nvSpPr>
          <p:cNvPr id="53" name="Date Placeholder 3"/>
          <p:cNvSpPr txBox="1">
            <a:spLocks/>
          </p:cNvSpPr>
          <p:nvPr/>
        </p:nvSpPr>
        <p:spPr>
          <a:xfrm>
            <a:off x="9789777" y="6375465"/>
            <a:ext cx="1195059"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Demonstration</a:t>
            </a:r>
            <a:endParaRPr lang="en-US" b="1" dirty="0"/>
          </a:p>
        </p:txBody>
      </p:sp>
      <p:sp>
        <p:nvSpPr>
          <p:cNvPr id="48" name="TextBox 47"/>
          <p:cNvSpPr txBox="1"/>
          <p:nvPr/>
        </p:nvSpPr>
        <p:spPr>
          <a:xfrm>
            <a:off x="11483948" y="6562516"/>
            <a:ext cx="716777" cy="307777"/>
          </a:xfrm>
          <a:prstGeom prst="rect">
            <a:avLst/>
          </a:prstGeom>
          <a:solidFill>
            <a:schemeClr val="accent1">
              <a:lumMod val="60000"/>
              <a:lumOff val="40000"/>
            </a:schemeClr>
          </a:solidFill>
        </p:spPr>
        <p:txBody>
          <a:bodyPr wrap="square" rtlCol="0">
            <a:spAutoFit/>
          </a:bodyPr>
          <a:lstStyle/>
          <a:p>
            <a:pPr algn="ctr"/>
            <a:r>
              <a:rPr lang="en-US" sz="1400" dirty="0"/>
              <a:t>5</a:t>
            </a:r>
          </a:p>
        </p:txBody>
      </p:sp>
      <p:sp>
        <p:nvSpPr>
          <p:cNvPr id="10" name="TextBox 9"/>
          <p:cNvSpPr txBox="1"/>
          <p:nvPr/>
        </p:nvSpPr>
        <p:spPr>
          <a:xfrm>
            <a:off x="-1" y="3995"/>
            <a:ext cx="11163754" cy="400110"/>
          </a:xfrm>
          <a:prstGeom prst="rect">
            <a:avLst/>
          </a:prstGeom>
          <a:solidFill>
            <a:schemeClr val="accent1">
              <a:lumMod val="60000"/>
              <a:lumOff val="40000"/>
            </a:schemeClr>
          </a:solidFill>
        </p:spPr>
        <p:txBody>
          <a:bodyPr wrap="square" rtlCol="0">
            <a:spAutoFit/>
          </a:bodyPr>
          <a:lstStyle/>
          <a:p>
            <a:r>
              <a:rPr lang="en-US" sz="2000" b="1" dirty="0">
                <a:solidFill>
                  <a:schemeClr val="bg1"/>
                </a:solidFill>
              </a:rPr>
              <a:t>Demonstration</a:t>
            </a:r>
            <a:endParaRPr lang="en-US" sz="2000" dirty="0">
              <a:solidFill>
                <a:schemeClr val="bg1"/>
              </a:solidFill>
            </a:endParaRPr>
          </a:p>
        </p:txBody>
      </p:sp>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r="1105"/>
          <a:stretch/>
        </p:blipFill>
        <p:spPr>
          <a:xfrm>
            <a:off x="11241027" y="0"/>
            <a:ext cx="867825" cy="542076"/>
          </a:xfrm>
          <a:prstGeom prst="rect">
            <a:avLst/>
          </a:prstGeom>
        </p:spPr>
      </p:pic>
      <p:pic>
        <p:nvPicPr>
          <p:cNvPr id="2" name="Mask Capital">
            <a:hlinkClick r:id="" action="ppaction://media"/>
            <a:extLst>
              <a:ext uri="{FF2B5EF4-FFF2-40B4-BE49-F238E27FC236}">
                <a16:creationId xmlns:a16="http://schemas.microsoft.com/office/drawing/2014/main" id="{40C42914-AAA6-445D-A56F-4C96C226F06D}"/>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1356460" y="831378"/>
            <a:ext cx="9249608" cy="5335154"/>
          </a:xfrm>
          <a:prstGeom prst="rect">
            <a:avLst/>
          </a:prstGeom>
        </p:spPr>
      </p:pic>
      <p:pic>
        <p:nvPicPr>
          <p:cNvPr id="7" name="Audio 6">
            <a:hlinkClick r:id="" action="ppaction://media"/>
            <a:extLst>
              <a:ext uri="{FF2B5EF4-FFF2-40B4-BE49-F238E27FC236}">
                <a16:creationId xmlns:a16="http://schemas.microsoft.com/office/drawing/2014/main" id="{CBEE1E82-F390-4E0B-86D0-407AF5B2AEAC}"/>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731625" y="6397625"/>
            <a:ext cx="244475" cy="244475"/>
          </a:xfrm>
          <a:prstGeom prst="rect">
            <a:avLst/>
          </a:prstGeom>
        </p:spPr>
      </p:pic>
    </p:spTree>
    <p:custDataLst>
      <p:tags r:id="rId1"/>
    </p:custDataLst>
    <p:extLst>
      <p:ext uri="{BB962C8B-B14F-4D97-AF65-F5344CB8AC3E}">
        <p14:creationId xmlns:p14="http://schemas.microsoft.com/office/powerpoint/2010/main" val="979481982"/>
      </p:ext>
    </p:extLst>
  </p:cSld>
  <p:clrMapOvr>
    <a:masterClrMapping/>
  </p:clrMapOvr>
  <mc:AlternateContent xmlns:mc="http://schemas.openxmlformats.org/markup-compatibility/2006" xmlns:p14="http://schemas.microsoft.com/office/powerpoint/2010/main">
    <mc:Choice Requires="p14">
      <p:transition spd="slow" p14:dur="2000" advTm="123623"/>
    </mc:Choice>
    <mc:Fallback xmlns="">
      <p:transition spd="slow" advTm="123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6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5750" objId="2"/>
        <p14:triggerEvt type="onClick" time="5750" objId="2"/>
        <p14:pauseEvt time="121123" objId="2"/>
        <p14:triggerEvt type="onClick" time="121123" objId="2"/>
        <p14:stopEvt time="123623"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78" y="2412865"/>
            <a:ext cx="10515600" cy="1325563"/>
          </a:xfrm>
        </p:spPr>
        <p:txBody>
          <a:bodyPr/>
          <a:lstStyle/>
          <a:p>
            <a:r>
              <a:rPr lang="en-US" b="1" dirty="0">
                <a:latin typeface="+mn-lt"/>
              </a:rPr>
              <a:t>End of Main Deck</a:t>
            </a:r>
          </a:p>
        </p:txBody>
      </p:sp>
      <p:cxnSp>
        <p:nvCxnSpPr>
          <p:cNvPr id="6" name="Straight Connector 5"/>
          <p:cNvCxnSpPr/>
          <p:nvPr/>
        </p:nvCxnSpPr>
        <p:spPr>
          <a:xfrm>
            <a:off x="476518" y="3429000"/>
            <a:ext cx="11256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9244" y="3553928"/>
            <a:ext cx="5847008" cy="400110"/>
          </a:xfrm>
          <a:prstGeom prst="rect">
            <a:avLst/>
          </a:prstGeom>
          <a:noFill/>
        </p:spPr>
        <p:txBody>
          <a:bodyPr wrap="square" rtlCol="0">
            <a:spAutoFit/>
          </a:bodyPr>
          <a:lstStyle/>
          <a:p>
            <a:r>
              <a:rPr lang="en-US" sz="2000" b="1" dirty="0"/>
              <a:t>Ellipsis Tech Series </a:t>
            </a:r>
            <a:r>
              <a:rPr lang="en-US" sz="2000" b="1" dirty="0" err="1"/>
              <a:t>Hackathon</a:t>
            </a:r>
            <a:r>
              <a:rPr lang="en-US" sz="2000" b="1" dirty="0"/>
              <a:t> 2020</a:t>
            </a:r>
          </a:p>
        </p:txBody>
      </p:sp>
      <p:sp>
        <p:nvSpPr>
          <p:cNvPr id="10" name="TextBox 9"/>
          <p:cNvSpPr txBox="1"/>
          <p:nvPr/>
        </p:nvSpPr>
        <p:spPr>
          <a:xfrm>
            <a:off x="297283" y="5821251"/>
            <a:ext cx="9683844" cy="923330"/>
          </a:xfrm>
          <a:prstGeom prst="rect">
            <a:avLst/>
          </a:prstGeom>
          <a:noFill/>
        </p:spPr>
        <p:txBody>
          <a:bodyPr wrap="square" rtlCol="0">
            <a:spAutoFit/>
          </a:bodyPr>
          <a:lstStyle/>
          <a:p>
            <a:r>
              <a:rPr lang="en-US" dirty="0"/>
              <a:t>7 September 2020</a:t>
            </a:r>
          </a:p>
          <a:p>
            <a:r>
              <a:rPr lang="en-US" b="1" dirty="0"/>
              <a:t>School : </a:t>
            </a:r>
            <a:r>
              <a:rPr lang="en-US" dirty="0"/>
              <a:t>Singapore Management University</a:t>
            </a:r>
          </a:p>
          <a:p>
            <a:r>
              <a:rPr lang="en-US" dirty="0"/>
              <a:t>Team Members: Christel Seah, </a:t>
            </a:r>
            <a:r>
              <a:rPr lang="en-US" dirty="0" err="1"/>
              <a:t>Genice</a:t>
            </a:r>
            <a:r>
              <a:rPr lang="en-US" dirty="0"/>
              <a:t> Goh, Lim </a:t>
            </a:r>
            <a:r>
              <a:rPr lang="en-US" dirty="0" err="1"/>
              <a:t>Zhi</a:t>
            </a:r>
            <a:r>
              <a:rPr lang="en-US" dirty="0"/>
              <a:t> </a:t>
            </a:r>
            <a:r>
              <a:rPr lang="en-US" dirty="0" err="1"/>
              <a:t>Hao</a:t>
            </a:r>
            <a:r>
              <a:rPr lang="en-US" dirty="0"/>
              <a:t>, Josiah Wong </a:t>
            </a:r>
          </a:p>
        </p:txBody>
      </p:sp>
      <p:pic>
        <p:nvPicPr>
          <p:cNvPr id="1026" name="Picture 2" descr="oldman-Sachs-Logo - USC Viterbi | Career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9915" y="60087"/>
            <a:ext cx="1803043" cy="1202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r="1105"/>
          <a:stretch/>
        </p:blipFill>
        <p:spPr>
          <a:xfrm>
            <a:off x="297283" y="176957"/>
            <a:ext cx="2084891" cy="1302301"/>
          </a:xfrm>
          <a:prstGeom prst="rect">
            <a:avLst/>
          </a:prstGeom>
        </p:spPr>
      </p:pic>
      <p:pic>
        <p:nvPicPr>
          <p:cNvPr id="4" name="Audio 3">
            <a:hlinkClick r:id="" action="ppaction://media"/>
            <a:extLst>
              <a:ext uri="{FF2B5EF4-FFF2-40B4-BE49-F238E27FC236}">
                <a16:creationId xmlns:a16="http://schemas.microsoft.com/office/drawing/2014/main" id="{AB18B3F4-38BF-43E4-A22F-B5DB66163A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1105154613"/>
      </p:ext>
    </p:extLst>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oud computing" id="{9DE432DE-011B-734E-AA11-449F36222DF5}" vid="{48B7B850-7866-1841-B334-74149E8A3E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Cloud computing</Template>
  <TotalTime>2582</TotalTime>
  <Words>895</Words>
  <Application>Microsoft Office PowerPoint</Application>
  <PresentationFormat>Widescreen</PresentationFormat>
  <Paragraphs>105</Paragraphs>
  <Slides>7</Slides>
  <Notes>7</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Mask Capital</vt:lpstr>
      <vt:lpstr>PowerPoint Presentation</vt:lpstr>
      <vt:lpstr>PowerPoint Presentation</vt:lpstr>
      <vt:lpstr>PowerPoint Presentation</vt:lpstr>
      <vt:lpstr>PowerPoint Presentation</vt:lpstr>
      <vt:lpstr>PowerPoint Presentation</vt:lpstr>
      <vt:lpstr>End of Main Deck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Corporation (NASDAQ: MSFT)</dc:title>
  <dc:creator>christel seah</dc:creator>
  <cp:lastModifiedBy>Genice GOH Jia Xin</cp:lastModifiedBy>
  <cp:revision>51</cp:revision>
  <dcterms:created xsi:type="dcterms:W3CDTF">2020-09-05T14:13:33Z</dcterms:created>
  <dcterms:modified xsi:type="dcterms:W3CDTF">2020-09-07T10:29:39Z</dcterms:modified>
</cp:coreProperties>
</file>